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1"/>
  </p:sldMasterIdLst>
  <p:notesMasterIdLst>
    <p:notesMasterId r:id="rId72"/>
  </p:notesMasterIdLst>
  <p:handoutMasterIdLst>
    <p:handoutMasterId r:id="rId73"/>
  </p:handoutMasterIdLst>
  <p:sldIdLst>
    <p:sldId id="522" r:id="rId2"/>
    <p:sldId id="329" r:id="rId3"/>
    <p:sldId id="330" r:id="rId4"/>
    <p:sldId id="332" r:id="rId5"/>
    <p:sldId id="386" r:id="rId6"/>
    <p:sldId id="502" r:id="rId7"/>
    <p:sldId id="498" r:id="rId8"/>
    <p:sldId id="505" r:id="rId9"/>
    <p:sldId id="503" r:id="rId10"/>
    <p:sldId id="504" r:id="rId11"/>
    <p:sldId id="500" r:id="rId12"/>
    <p:sldId id="424" r:id="rId13"/>
    <p:sldId id="466" r:id="rId14"/>
    <p:sldId id="457" r:id="rId15"/>
    <p:sldId id="468" r:id="rId16"/>
    <p:sldId id="513" r:id="rId17"/>
    <p:sldId id="292" r:id="rId18"/>
    <p:sldId id="492" r:id="rId19"/>
    <p:sldId id="470" r:id="rId20"/>
    <p:sldId id="291" r:id="rId21"/>
    <p:sldId id="517" r:id="rId22"/>
    <p:sldId id="309" r:id="rId23"/>
    <p:sldId id="471" r:id="rId24"/>
    <p:sldId id="448" r:id="rId25"/>
    <p:sldId id="506" r:id="rId26"/>
    <p:sldId id="510" r:id="rId27"/>
    <p:sldId id="514" r:id="rId28"/>
    <p:sldId id="451" r:id="rId29"/>
    <p:sldId id="442" r:id="rId30"/>
    <p:sldId id="439" r:id="rId31"/>
    <p:sldId id="440" r:id="rId32"/>
    <p:sldId id="450" r:id="rId33"/>
    <p:sldId id="449" r:id="rId34"/>
    <p:sldId id="433" r:id="rId35"/>
    <p:sldId id="427" r:id="rId36"/>
    <p:sldId id="453" r:id="rId37"/>
    <p:sldId id="434" r:id="rId38"/>
    <p:sldId id="435" r:id="rId39"/>
    <p:sldId id="428" r:id="rId40"/>
    <p:sldId id="491" r:id="rId41"/>
    <p:sldId id="493" r:id="rId42"/>
    <p:sldId id="476" r:id="rId43"/>
    <p:sldId id="486" r:id="rId44"/>
    <p:sldId id="494" r:id="rId45"/>
    <p:sldId id="441" r:id="rId46"/>
    <p:sldId id="488" r:id="rId47"/>
    <p:sldId id="515" r:id="rId48"/>
    <p:sldId id="524" r:id="rId49"/>
    <p:sldId id="485" r:id="rId50"/>
    <p:sldId id="484" r:id="rId51"/>
    <p:sldId id="489" r:id="rId52"/>
    <p:sldId id="426" r:id="rId53"/>
    <p:sldId id="464" r:id="rId54"/>
    <p:sldId id="445" r:id="rId55"/>
    <p:sldId id="523" r:id="rId56"/>
    <p:sldId id="407" r:id="rId57"/>
    <p:sldId id="419" r:id="rId58"/>
    <p:sldId id="516" r:id="rId59"/>
    <p:sldId id="416" r:id="rId60"/>
    <p:sldId id="417" r:id="rId61"/>
    <p:sldId id="472" r:id="rId62"/>
    <p:sldId id="415" r:id="rId63"/>
    <p:sldId id="437" r:id="rId64"/>
    <p:sldId id="525" r:id="rId65"/>
    <p:sldId id="342" r:id="rId66"/>
    <p:sldId id="508" r:id="rId67"/>
    <p:sldId id="509" r:id="rId68"/>
    <p:sldId id="374" r:id="rId69"/>
    <p:sldId id="375" r:id="rId70"/>
    <p:sldId id="465" r:id="rId71"/>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800080"/>
    <a:srgbClr val="9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383" autoAdjust="0"/>
  </p:normalViewPr>
  <p:slideViewPr>
    <p:cSldViewPr snapToGrid="0">
      <p:cViewPr>
        <p:scale>
          <a:sx n="103" d="100"/>
          <a:sy n="103" d="100"/>
        </p:scale>
        <p:origin x="1028" y="344"/>
      </p:cViewPr>
      <p:guideLst>
        <p:guide orient="horz" pos="2160"/>
        <p:guide pos="2880"/>
      </p:guideLst>
    </p:cSldViewPr>
  </p:slideViewPr>
  <p:notesTextViewPr>
    <p:cViewPr>
      <p:scale>
        <a:sx n="1" d="1"/>
        <a:sy n="1" d="1"/>
      </p:scale>
      <p:origin x="0" y="0"/>
    </p:cViewPr>
  </p:notesTextViewPr>
  <p:sorterViewPr>
    <p:cViewPr>
      <p:scale>
        <a:sx n="130" d="100"/>
        <a:sy n="130" d="100"/>
      </p:scale>
      <p:origin x="0" y="-8048"/>
    </p:cViewPr>
  </p:sorterViewPr>
  <p:notesViewPr>
    <p:cSldViewPr snapToGrid="0">
      <p:cViewPr>
        <p:scale>
          <a:sx n="1" d="2"/>
          <a:sy n="1" d="2"/>
        </p:scale>
        <p:origin x="0" y="0"/>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zian Family" userId="ce3d7e972564accb" providerId="LiveId" clId="{E678C386-7FFE-4B1A-997D-AC6FF623A6BF}"/>
    <pc:docChg chg="custSel addSld modSld">
      <pc:chgData name="Enzian Family" userId="ce3d7e972564accb" providerId="LiveId" clId="{E678C386-7FFE-4B1A-997D-AC6FF623A6BF}" dt="2024-01-18T15:25:00.594" v="610" actId="20577"/>
      <pc:docMkLst>
        <pc:docMk/>
      </pc:docMkLst>
      <pc:sldChg chg="modNotesTx">
        <pc:chgData name="Enzian Family" userId="ce3d7e972564accb" providerId="LiveId" clId="{E678C386-7FFE-4B1A-997D-AC6FF623A6BF}" dt="2024-01-18T04:39:34.011" v="576" actId="20577"/>
        <pc:sldMkLst>
          <pc:docMk/>
          <pc:sldMk cId="581331735" sldId="386"/>
        </pc:sldMkLst>
      </pc:sldChg>
      <pc:sldChg chg="modSp new mod">
        <pc:chgData name="Enzian Family" userId="ce3d7e972564accb" providerId="LiveId" clId="{E678C386-7FFE-4B1A-997D-AC6FF623A6BF}" dt="2024-01-18T15:25:00.594" v="610" actId="20577"/>
        <pc:sldMkLst>
          <pc:docMk/>
          <pc:sldMk cId="2013652986" sldId="525"/>
        </pc:sldMkLst>
        <pc:spChg chg="mod">
          <ac:chgData name="Enzian Family" userId="ce3d7e972564accb" providerId="LiveId" clId="{E678C386-7FFE-4B1A-997D-AC6FF623A6BF}" dt="2024-01-18T15:25:00.594" v="610" actId="20577"/>
          <ac:spMkLst>
            <pc:docMk/>
            <pc:sldMk cId="2013652986" sldId="525"/>
            <ac:spMk id="2" creationId="{4732BE82-045F-C6A7-1EE7-4298B6A46A6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WA Population</c:v>
                </c:pt>
              </c:strCache>
            </c:strRef>
          </c:tx>
          <c:spPr>
            <a:solidFill>
              <a:schemeClr val="accent1"/>
            </a:solidFill>
            <a:ln>
              <a:noFill/>
            </a:ln>
            <a:effectLst/>
          </c:spPr>
          <c:invertIfNegative val="0"/>
          <c:cat>
            <c:strRef>
              <c:f>Sheet1!$A$2:$A$7</c:f>
              <c:strCache>
                <c:ptCount val="6"/>
                <c:pt idx="0">
                  <c:v>AI/AN</c:v>
                </c:pt>
                <c:pt idx="1">
                  <c:v>Asian</c:v>
                </c:pt>
                <c:pt idx="2">
                  <c:v>Black</c:v>
                </c:pt>
                <c:pt idx="3">
                  <c:v>Hispanic</c:v>
                </c:pt>
                <c:pt idx="4">
                  <c:v>NW/PI</c:v>
                </c:pt>
                <c:pt idx="5">
                  <c:v>White Non-Hispanic</c:v>
                </c:pt>
              </c:strCache>
            </c:strRef>
          </c:cat>
          <c:val>
            <c:numRef>
              <c:f>Sheet1!$B$2:$B$7</c:f>
              <c:numCache>
                <c:formatCode>General</c:formatCode>
                <c:ptCount val="6"/>
                <c:pt idx="0">
                  <c:v>1</c:v>
                </c:pt>
                <c:pt idx="1">
                  <c:v>10.5</c:v>
                </c:pt>
                <c:pt idx="2">
                  <c:v>4.2</c:v>
                </c:pt>
                <c:pt idx="3">
                  <c:v>15.2</c:v>
                </c:pt>
                <c:pt idx="4">
                  <c:v>7.2</c:v>
                </c:pt>
                <c:pt idx="5">
                  <c:v>68.5</c:v>
                </c:pt>
              </c:numCache>
            </c:numRef>
          </c:val>
          <c:extLst>
            <c:ext xmlns:c16="http://schemas.microsoft.com/office/drawing/2014/chart" uri="{C3380CC4-5D6E-409C-BE32-E72D297353CC}">
              <c16:uniqueId val="{00000000-8A88-4073-811B-3F166B60BB67}"/>
            </c:ext>
          </c:extLst>
        </c:ser>
        <c:ser>
          <c:idx val="1"/>
          <c:order val="1"/>
          <c:tx>
            <c:strRef>
              <c:f>Sheet1!$C$1</c:f>
              <c:strCache>
                <c:ptCount val="1"/>
                <c:pt idx="0">
                  <c:v>% WA PEH</c:v>
                </c:pt>
              </c:strCache>
            </c:strRef>
          </c:tx>
          <c:spPr>
            <a:solidFill>
              <a:schemeClr val="accent2"/>
            </a:solidFill>
            <a:ln>
              <a:noFill/>
            </a:ln>
            <a:effectLst/>
          </c:spPr>
          <c:invertIfNegative val="0"/>
          <c:cat>
            <c:strRef>
              <c:f>Sheet1!$A$2:$A$7</c:f>
              <c:strCache>
                <c:ptCount val="6"/>
                <c:pt idx="0">
                  <c:v>AI/AN</c:v>
                </c:pt>
                <c:pt idx="1">
                  <c:v>Asian</c:v>
                </c:pt>
                <c:pt idx="2">
                  <c:v>Black</c:v>
                </c:pt>
                <c:pt idx="3">
                  <c:v>Hispanic</c:v>
                </c:pt>
                <c:pt idx="4">
                  <c:v>NW/PI</c:v>
                </c:pt>
                <c:pt idx="5">
                  <c:v>White Non-Hispanic</c:v>
                </c:pt>
              </c:strCache>
            </c:strRef>
          </c:cat>
          <c:val>
            <c:numRef>
              <c:f>Sheet1!$C$2:$C$7</c:f>
              <c:numCache>
                <c:formatCode>General</c:formatCode>
                <c:ptCount val="6"/>
                <c:pt idx="0">
                  <c:v>13.4</c:v>
                </c:pt>
                <c:pt idx="1">
                  <c:v>4.4000000000000004</c:v>
                </c:pt>
                <c:pt idx="2">
                  <c:v>18.8</c:v>
                </c:pt>
                <c:pt idx="3">
                  <c:v>17.100000000000001</c:v>
                </c:pt>
                <c:pt idx="4">
                  <c:v>5.2</c:v>
                </c:pt>
                <c:pt idx="5">
                  <c:v>51.8</c:v>
                </c:pt>
              </c:numCache>
            </c:numRef>
          </c:val>
          <c:extLst>
            <c:ext xmlns:c16="http://schemas.microsoft.com/office/drawing/2014/chart" uri="{C3380CC4-5D6E-409C-BE32-E72D297353CC}">
              <c16:uniqueId val="{00000001-8A88-4073-811B-3F166B60BB67}"/>
            </c:ext>
          </c:extLst>
        </c:ser>
        <c:dLbls>
          <c:showLegendKey val="0"/>
          <c:showVal val="0"/>
          <c:showCatName val="0"/>
          <c:showSerName val="0"/>
          <c:showPercent val="0"/>
          <c:showBubbleSize val="0"/>
        </c:dLbls>
        <c:gapWidth val="219"/>
        <c:overlap val="-27"/>
        <c:axId val="1921182927"/>
        <c:axId val="471680"/>
      </c:barChart>
      <c:catAx>
        <c:axId val="1921182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71680"/>
        <c:crosses val="autoZero"/>
        <c:auto val="1"/>
        <c:lblAlgn val="ctr"/>
        <c:lblOffset val="100"/>
        <c:noMultiLvlLbl val="0"/>
      </c:catAx>
      <c:valAx>
        <c:axId val="471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1182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Gender and Homelessness</c:v>
                </c:pt>
              </c:strCache>
            </c:strRef>
          </c:tx>
          <c:dPt>
            <c:idx val="0"/>
            <c:bubble3D val="0"/>
            <c:spPr>
              <a:solidFill>
                <a:schemeClr val="accent1"/>
              </a:solidFill>
              <a:ln>
                <a:noFill/>
              </a:ln>
              <a:effectLst/>
            </c:spPr>
            <c:extLst>
              <c:ext xmlns:c16="http://schemas.microsoft.com/office/drawing/2014/chart" uri="{C3380CC4-5D6E-409C-BE32-E72D297353CC}">
                <c16:uniqueId val="{00000001-5644-4D15-886C-4BF81CD7940B}"/>
              </c:ext>
            </c:extLst>
          </c:dPt>
          <c:dPt>
            <c:idx val="1"/>
            <c:bubble3D val="0"/>
            <c:spPr>
              <a:solidFill>
                <a:schemeClr val="accent3"/>
              </a:solidFill>
              <a:ln>
                <a:noFill/>
              </a:ln>
              <a:effectLst/>
            </c:spPr>
            <c:extLst>
              <c:ext xmlns:c16="http://schemas.microsoft.com/office/drawing/2014/chart" uri="{C3380CC4-5D6E-409C-BE32-E72D297353CC}">
                <c16:uniqueId val="{00000003-5644-4D15-886C-4BF81CD7940B}"/>
              </c:ext>
            </c:extLst>
          </c:dPt>
          <c:dPt>
            <c:idx val="2"/>
            <c:bubble3D val="0"/>
            <c:spPr>
              <a:solidFill>
                <a:schemeClr val="accent5"/>
              </a:solidFill>
              <a:ln>
                <a:noFill/>
              </a:ln>
              <a:effectLst/>
            </c:spPr>
            <c:extLst>
              <c:ext xmlns:c16="http://schemas.microsoft.com/office/drawing/2014/chart" uri="{C3380CC4-5D6E-409C-BE32-E72D297353CC}">
                <c16:uniqueId val="{00000005-5644-4D15-886C-4BF81CD7940B}"/>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7-5644-4D15-886C-4BF81CD7940B}"/>
              </c:ext>
            </c:extLst>
          </c:dPt>
          <c:cat>
            <c:strRef>
              <c:f>Sheet1!$A$2:$A$5</c:f>
              <c:strCache>
                <c:ptCount val="4"/>
                <c:pt idx="0">
                  <c:v>Male 56%</c:v>
                </c:pt>
                <c:pt idx="1">
                  <c:v>Female 41%</c:v>
                </c:pt>
                <c:pt idx="2">
                  <c:v>Transgender</c:v>
                </c:pt>
                <c:pt idx="3">
                  <c:v>Gender Non-conforming</c:v>
                </c:pt>
              </c:strCache>
            </c:strRef>
          </c:cat>
          <c:val>
            <c:numRef>
              <c:f>Sheet1!$B$2:$B$5</c:f>
              <c:numCache>
                <c:formatCode>General</c:formatCode>
                <c:ptCount val="4"/>
                <c:pt idx="0">
                  <c:v>56</c:v>
                </c:pt>
                <c:pt idx="1">
                  <c:v>41</c:v>
                </c:pt>
                <c:pt idx="2">
                  <c:v>1</c:v>
                </c:pt>
                <c:pt idx="3">
                  <c:v>2</c:v>
                </c:pt>
              </c:numCache>
            </c:numRef>
          </c:val>
          <c:extLst>
            <c:ext xmlns:c16="http://schemas.microsoft.com/office/drawing/2014/chart" uri="{C3380CC4-5D6E-409C-BE32-E72D297353CC}">
              <c16:uniqueId val="{00000000-0ACA-449C-9027-07B6CA8D747C}"/>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rnd" cmpd="sng" algn="ctr">
      <a:noFill/>
      <a:prstDash val="solid"/>
    </a:ln>
    <a:effectLst/>
  </c:spPr>
  <c:txPr>
    <a:bodyPr/>
    <a:lstStyle/>
    <a:p>
      <a:pPr>
        <a:defRPr sz="1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cap="all" baseline="0">
                <a:solidFill>
                  <a:srgbClr val="92D050"/>
                </a:solidFill>
                <a:latin typeface="+mn-lt"/>
                <a:ea typeface="+mn-ea"/>
                <a:cs typeface="+mn-cs"/>
              </a:defRPr>
            </a:pPr>
            <a:r>
              <a:rPr lang="en-US">
                <a:solidFill>
                  <a:srgbClr val="92D050"/>
                </a:solidFill>
              </a:rPr>
              <a:t>Sleeping Locations</a:t>
            </a:r>
          </a:p>
        </c:rich>
      </c:tx>
      <c:layout>
        <c:manualLayout>
          <c:xMode val="edge"/>
          <c:yMode val="edge"/>
          <c:x val="0.41229166666666667"/>
          <c:y val="0"/>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rgbClr val="92D050"/>
              </a:solidFill>
              <a:latin typeface="+mn-lt"/>
              <a:ea typeface="+mn-ea"/>
              <a:cs typeface="+mn-cs"/>
            </a:defRPr>
          </a:pPr>
          <a:endParaRPr lang="en-US"/>
        </a:p>
      </c:txPr>
    </c:title>
    <c:autoTitleDeleted val="0"/>
    <c:plotArea>
      <c:layout/>
      <c:pieChart>
        <c:varyColors val="1"/>
        <c:ser>
          <c:idx val="0"/>
          <c:order val="0"/>
          <c:tx>
            <c:strRef>
              <c:f>Sheet1!$B$1</c:f>
              <c:strCache>
                <c:ptCount val="1"/>
                <c:pt idx="0">
                  <c:v>Locations</c:v>
                </c:pt>
              </c:strCache>
            </c:strRef>
          </c:tx>
          <c:dPt>
            <c:idx val="0"/>
            <c:bubble3D val="0"/>
            <c:spPr>
              <a:solidFill>
                <a:schemeClr val="accent4">
                  <a:shade val="53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3B1-4E35-9DDD-408A14C488D0}"/>
              </c:ext>
            </c:extLst>
          </c:dPt>
          <c:dPt>
            <c:idx val="1"/>
            <c:bubble3D val="0"/>
            <c:spPr>
              <a:solidFill>
                <a:schemeClr val="accent4">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0-53B1-4E35-9DDD-408A14C488D0}"/>
              </c:ext>
            </c:extLst>
          </c:dPt>
          <c:dPt>
            <c:idx val="2"/>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53B1-4E35-9DDD-408A14C488D0}"/>
              </c:ext>
            </c:extLst>
          </c:dPt>
          <c:dPt>
            <c:idx val="3"/>
            <c:bubble3D val="0"/>
            <c:spPr>
              <a:solidFill>
                <a:schemeClr val="accent4">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3B1-4E35-9DDD-408A14C488D0}"/>
              </c:ext>
            </c:extLst>
          </c:dPt>
          <c:dPt>
            <c:idx val="4"/>
            <c:bubble3D val="0"/>
            <c:spPr>
              <a:solidFill>
                <a:schemeClr val="accent4">
                  <a:tint val="5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53B1-4E35-9DDD-408A14C488D0}"/>
              </c:ext>
            </c:extLst>
          </c:dPt>
          <c:dLbls>
            <c:dLbl>
              <c:idx val="0"/>
              <c:tx>
                <c:rich>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fld id="{49AE73E5-E3D0-4CBD-B76D-D7F2BF7042AF}" type="CATEGORYNAME">
                      <a:rPr lang="en-US" smtClean="0"/>
                      <a:pPr>
                        <a:defRPr>
                          <a:solidFill>
                            <a:schemeClr val="accent4"/>
                          </a:solidFill>
                        </a:defRPr>
                      </a:pPr>
                      <a:t>[CATEGORY NAME]</a:t>
                    </a:fld>
                    <a:r>
                      <a:rPr lang="en-US" baseline="0"/>
                      <a:t> </a:t>
                    </a:r>
                    <a:fld id="{168185F5-BF21-462F-B907-994D7DE40742}" type="PERCENTAGE">
                      <a:rPr lang="en-US" baseline="0"/>
                      <a:pPr>
                        <a:defRPr>
                          <a:solidFill>
                            <a:schemeClr val="accent4"/>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3B1-4E35-9DDD-408A14C488D0}"/>
                </c:ext>
              </c:extLst>
            </c:dLbl>
            <c:dLbl>
              <c:idx val="1"/>
              <c:tx>
                <c:rich>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fld id="{DE4C6F72-3811-40F8-A2ED-E0575DB64228}" type="CATEGORYNAME">
                      <a:rPr lang="en-US" smtClean="0"/>
                      <a:pPr>
                        <a:defRPr>
                          <a:solidFill>
                            <a:schemeClr val="accent4"/>
                          </a:solidFill>
                        </a:defRPr>
                      </a:pPr>
                      <a:t>[CATEGORY NAME]</a:t>
                    </a:fld>
                    <a:r>
                      <a:rPr lang="en-US" baseline="0"/>
                      <a:t> </a:t>
                    </a:r>
                    <a:fld id="{3467BFB4-BB61-4080-BCAD-3061E73C7661}" type="PERCENTAGE">
                      <a:rPr lang="en-US" baseline="0"/>
                      <a:pPr>
                        <a:defRPr>
                          <a:solidFill>
                            <a:schemeClr val="accent4"/>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3B1-4E35-9DDD-408A14C488D0}"/>
                </c:ext>
              </c:extLst>
            </c:dLbl>
            <c:dLbl>
              <c:idx val="2"/>
              <c:tx>
                <c:rich>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fld id="{73AE68EB-BA60-4FE0-9ACB-169E1504DF76}" type="CATEGORYNAME">
                      <a:rPr lang="en-US" smtClean="0"/>
                      <a:pPr>
                        <a:defRPr>
                          <a:solidFill>
                            <a:schemeClr val="accent4"/>
                          </a:solidFill>
                        </a:defRPr>
                      </a:pPr>
                      <a:t>[CATEGORY NAME]</a:t>
                    </a:fld>
                    <a:r>
                      <a:rPr lang="en-US" baseline="0"/>
                      <a:t> </a:t>
                    </a:r>
                    <a:fld id="{AC2A4E44-380F-4067-BA39-A0D1C9CA68C8}" type="PERCENTAGE">
                      <a:rPr lang="en-US" baseline="0"/>
                      <a:pPr>
                        <a:defRPr>
                          <a:solidFill>
                            <a:schemeClr val="accent4"/>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3B1-4E35-9DDD-408A14C488D0}"/>
                </c:ext>
              </c:extLst>
            </c:dLbl>
            <c:dLbl>
              <c:idx val="3"/>
              <c:tx>
                <c:rich>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fld id="{9BCE5E5D-132B-4580-B3FD-D8BB11833146}" type="CATEGORYNAME">
                      <a:rPr lang="en-US" smtClean="0"/>
                      <a:pPr>
                        <a:defRPr>
                          <a:solidFill>
                            <a:schemeClr val="accent4"/>
                          </a:solidFill>
                        </a:defRPr>
                      </a:pPr>
                      <a:t>[CATEGORY NAME]</a:t>
                    </a:fld>
                    <a:r>
                      <a:rPr lang="en-US" baseline="0"/>
                      <a:t> </a:t>
                    </a:r>
                    <a:fld id="{608F804D-33C3-429D-BCE3-B6067648AC70}" type="PERCENTAGE">
                      <a:rPr lang="en-US" baseline="0" smtClean="0"/>
                      <a:pPr>
                        <a:defRPr>
                          <a:solidFill>
                            <a:schemeClr val="accent4"/>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3B1-4E35-9DDD-408A14C488D0}"/>
                </c:ext>
              </c:extLst>
            </c:dLbl>
            <c:dLbl>
              <c:idx val="4"/>
              <c:tx>
                <c:rich>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fld id="{EC9BF713-F716-4E72-A8EE-3242B6061A0A}" type="CATEGORYNAME">
                      <a:rPr lang="en-US" smtClean="0"/>
                      <a:pPr>
                        <a:defRPr>
                          <a:solidFill>
                            <a:schemeClr val="accent4"/>
                          </a:solidFill>
                        </a:defRPr>
                      </a:pPr>
                      <a:t>[CATEGORY NAME]</a:t>
                    </a:fld>
                    <a:r>
                      <a:rPr lang="en-US" baseline="0"/>
                      <a:t> </a:t>
                    </a:r>
                    <a:fld id="{D67A03B2-B2C9-4D16-B69B-268ADD1BEC42}" type="PERCENTAGE">
                      <a:rPr lang="en-US" baseline="0"/>
                      <a:pPr>
                        <a:defRPr>
                          <a:solidFill>
                            <a:schemeClr val="accent4"/>
                          </a:solidFill>
                        </a:defRPr>
                      </a:pPr>
                      <a:t>[PERCENTAGE]</a:t>
                    </a:fld>
                    <a:endParaRPr lang="en-US" baseline="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3B1-4E35-9DDD-408A14C488D0}"/>
                </c:ext>
              </c:extLst>
            </c:dLbl>
            <c:spPr>
              <a:noFill/>
              <a:ln>
                <a:noFill/>
              </a:ln>
              <a:effectLst/>
            </c:sp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Shelter</c:v>
                </c:pt>
                <c:pt idx="1">
                  <c:v>Transitional</c:v>
                </c:pt>
                <c:pt idx="2">
                  <c:v>Outside</c:v>
                </c:pt>
                <c:pt idx="3">
                  <c:v>Abandoned Building</c:v>
                </c:pt>
                <c:pt idx="4">
                  <c:v>Vehicle</c:v>
                </c:pt>
              </c:strCache>
            </c:strRef>
          </c:cat>
          <c:val>
            <c:numRef>
              <c:f>Sheet1!$B$2:$B$6</c:f>
              <c:numCache>
                <c:formatCode>General</c:formatCode>
                <c:ptCount val="5"/>
                <c:pt idx="0">
                  <c:v>35</c:v>
                </c:pt>
                <c:pt idx="1">
                  <c:v>18</c:v>
                </c:pt>
                <c:pt idx="2">
                  <c:v>18</c:v>
                </c:pt>
                <c:pt idx="3">
                  <c:v>6</c:v>
                </c:pt>
                <c:pt idx="4">
                  <c:v>23</c:v>
                </c:pt>
              </c:numCache>
            </c:numRef>
          </c:val>
          <c:extLst>
            <c:ext xmlns:c16="http://schemas.microsoft.com/office/drawing/2014/chart" uri="{C3380CC4-5D6E-409C-BE32-E72D297353CC}">
              <c16:uniqueId val="{00000000-F783-4540-8274-AEEF1CA20F10}"/>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Self-reported Reasons for Homelessness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2020</c:v>
                </c:pt>
              </c:strCache>
            </c:strRef>
          </c:tx>
          <c:spPr>
            <a:solidFill>
              <a:schemeClr val="accent1"/>
            </a:solidFill>
            <a:ln>
              <a:noFill/>
            </a:ln>
            <a:effectLst/>
          </c:spPr>
          <c:invertIfNegative val="0"/>
          <c:cat>
            <c:strRef>
              <c:f>Sheet1!$A$2:$A$9</c:f>
              <c:strCache>
                <c:ptCount val="8"/>
                <c:pt idx="0">
                  <c:v>Lost Job</c:v>
                </c:pt>
                <c:pt idx="1">
                  <c:v>SUD</c:v>
                </c:pt>
                <c:pt idx="2">
                  <c:v>Mental Health</c:v>
                </c:pt>
                <c:pt idx="3">
                  <c:v>Rent Increase</c:v>
                </c:pt>
                <c:pt idx="4">
                  <c:v>Illness/Hospitalization</c:v>
                </c:pt>
                <c:pt idx="5">
                  <c:v>Eviction</c:v>
                </c:pt>
                <c:pt idx="6">
                  <c:v>DV/Separation</c:v>
                </c:pt>
                <c:pt idx="7">
                  <c:v>Incarceration/Detention</c:v>
                </c:pt>
              </c:strCache>
            </c:strRef>
          </c:cat>
          <c:val>
            <c:numRef>
              <c:f>Sheet1!$B$2:$B$9</c:f>
              <c:numCache>
                <c:formatCode>General</c:formatCode>
                <c:ptCount val="8"/>
                <c:pt idx="0">
                  <c:v>16</c:v>
                </c:pt>
                <c:pt idx="1">
                  <c:v>11</c:v>
                </c:pt>
                <c:pt idx="2">
                  <c:v>8</c:v>
                </c:pt>
                <c:pt idx="3">
                  <c:v>8</c:v>
                </c:pt>
                <c:pt idx="4">
                  <c:v>6</c:v>
                </c:pt>
                <c:pt idx="5">
                  <c:v>5</c:v>
                </c:pt>
                <c:pt idx="6">
                  <c:v>12</c:v>
                </c:pt>
                <c:pt idx="7">
                  <c:v>5</c:v>
                </c:pt>
              </c:numCache>
            </c:numRef>
          </c:val>
          <c:extLst>
            <c:ext xmlns:c16="http://schemas.microsoft.com/office/drawing/2014/chart" uri="{C3380CC4-5D6E-409C-BE32-E72D297353CC}">
              <c16:uniqueId val="{00000000-961A-4423-8CC0-B593E13DC178}"/>
            </c:ext>
          </c:extLst>
        </c:ser>
        <c:ser>
          <c:idx val="1"/>
          <c:order val="1"/>
          <c:tx>
            <c:strRef>
              <c:f>Sheet1!$C$1</c:f>
              <c:strCache>
                <c:ptCount val="1"/>
                <c:pt idx="0">
                  <c:v>2019</c:v>
                </c:pt>
              </c:strCache>
            </c:strRef>
          </c:tx>
          <c:spPr>
            <a:solidFill>
              <a:schemeClr val="accent4">
                <a:lumMod val="75000"/>
              </a:schemeClr>
            </a:solidFill>
            <a:ln>
              <a:noFill/>
            </a:ln>
            <a:effectLst/>
          </c:spPr>
          <c:invertIfNegative val="0"/>
          <c:cat>
            <c:strRef>
              <c:f>Sheet1!$A$2:$A$9</c:f>
              <c:strCache>
                <c:ptCount val="8"/>
                <c:pt idx="0">
                  <c:v>Lost Job</c:v>
                </c:pt>
                <c:pt idx="1">
                  <c:v>SUD</c:v>
                </c:pt>
                <c:pt idx="2">
                  <c:v>Mental Health</c:v>
                </c:pt>
                <c:pt idx="3">
                  <c:v>Rent Increase</c:v>
                </c:pt>
                <c:pt idx="4">
                  <c:v>Illness/Hospitalization</c:v>
                </c:pt>
                <c:pt idx="5">
                  <c:v>Eviction</c:v>
                </c:pt>
                <c:pt idx="6">
                  <c:v>DV/Separation</c:v>
                </c:pt>
                <c:pt idx="7">
                  <c:v>Incarceration/Detention</c:v>
                </c:pt>
              </c:strCache>
            </c:strRef>
          </c:cat>
          <c:val>
            <c:numRef>
              <c:f>Sheet1!$C$2:$C$9</c:f>
              <c:numCache>
                <c:formatCode>General</c:formatCode>
                <c:ptCount val="8"/>
                <c:pt idx="0">
                  <c:v>24</c:v>
                </c:pt>
                <c:pt idx="1">
                  <c:v>16</c:v>
                </c:pt>
                <c:pt idx="2">
                  <c:v>6</c:v>
                </c:pt>
                <c:pt idx="3">
                  <c:v>8</c:v>
                </c:pt>
                <c:pt idx="4">
                  <c:v>11</c:v>
                </c:pt>
                <c:pt idx="5">
                  <c:v>15</c:v>
                </c:pt>
                <c:pt idx="6">
                  <c:v>16</c:v>
                </c:pt>
                <c:pt idx="7">
                  <c:v>6</c:v>
                </c:pt>
              </c:numCache>
            </c:numRef>
          </c:val>
          <c:extLst>
            <c:ext xmlns:c16="http://schemas.microsoft.com/office/drawing/2014/chart" uri="{C3380CC4-5D6E-409C-BE32-E72D297353CC}">
              <c16:uniqueId val="{00000001-961A-4423-8CC0-B593E13DC178}"/>
            </c:ext>
          </c:extLst>
        </c:ser>
        <c:dLbls>
          <c:showLegendKey val="0"/>
          <c:showVal val="0"/>
          <c:showCatName val="0"/>
          <c:showSerName val="0"/>
          <c:showPercent val="0"/>
          <c:showBubbleSize val="0"/>
        </c:dLbls>
        <c:gapWidth val="182"/>
        <c:axId val="372722152"/>
        <c:axId val="372721824"/>
      </c:barChart>
      <c:catAx>
        <c:axId val="372722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721824"/>
        <c:crosses val="autoZero"/>
        <c:auto val="1"/>
        <c:lblAlgn val="ctr"/>
        <c:lblOffset val="100"/>
        <c:noMultiLvlLbl val="0"/>
      </c:catAx>
      <c:valAx>
        <c:axId val="3727218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2722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D0C844E8-C66D-471A-BB78-BBDBAA1E3FCA}" type="doc">
      <dgm:prSet loTypeId="urn:microsoft.com/office/officeart/2018/5/layout/CenteredIconLabelDescriptionList" loCatId="icon" qsTypeId="urn:microsoft.com/office/officeart/2005/8/quickstyle/simple1" qsCatId="simple" csTypeId="urn:microsoft.com/office/officeart/2005/8/colors/colorful1" csCatId="colorful" phldr="1"/>
      <dgm:spPr/>
      <dgm:t>
        <a:bodyPr/>
        <a:lstStyle/>
        <a:p>
          <a:endParaRPr lang="en-US"/>
        </a:p>
      </dgm:t>
    </dgm:pt>
    <dgm:pt modelId="{955F120C-5583-4647-BA55-C997AF7412D4}">
      <dgm:prSet/>
      <dgm:spPr/>
      <dgm:t>
        <a:bodyPr/>
        <a:lstStyle/>
        <a:p>
          <a:pPr>
            <a:lnSpc>
              <a:spcPct val="100000"/>
            </a:lnSpc>
            <a:defRPr b="1"/>
          </a:pPr>
          <a:r>
            <a:rPr lang="en-US"/>
            <a:t>159, 533 Experiencing Homelessness</a:t>
          </a:r>
        </a:p>
      </dgm:t>
    </dgm:pt>
    <dgm:pt modelId="{4DEDE4F5-F0D8-4C32-8482-083EF3F947E5}" type="parTrans" cxnId="{F59A22E1-99C4-4E75-90DE-76C6EE4D1BF7}">
      <dgm:prSet/>
      <dgm:spPr/>
      <dgm:t>
        <a:bodyPr/>
        <a:lstStyle/>
        <a:p>
          <a:endParaRPr lang="en-US"/>
        </a:p>
      </dgm:t>
    </dgm:pt>
    <dgm:pt modelId="{C77489E0-EF68-40D9-BF62-BC1DD93E456D}" type="sibTrans" cxnId="{F59A22E1-99C4-4E75-90DE-76C6EE4D1BF7}">
      <dgm:prSet/>
      <dgm:spPr/>
      <dgm:t>
        <a:bodyPr/>
        <a:lstStyle/>
        <a:p>
          <a:endParaRPr lang="en-US"/>
        </a:p>
      </dgm:t>
    </dgm:pt>
    <dgm:pt modelId="{D055978D-5F92-44C4-A75C-99960C445047}">
      <dgm:prSet/>
      <dgm:spPr/>
      <dgm:t>
        <a:bodyPr/>
        <a:lstStyle/>
        <a:p>
          <a:pPr>
            <a:lnSpc>
              <a:spcPct val="100000"/>
            </a:lnSpc>
          </a:pPr>
          <a:r>
            <a:rPr lang="en-US"/>
            <a:t>1 out of every 346 WA residents</a:t>
          </a:r>
        </a:p>
      </dgm:t>
    </dgm:pt>
    <dgm:pt modelId="{1B7F2AB0-4982-44FD-9B7A-4B2DA7BF5D88}" type="parTrans" cxnId="{05891196-555C-4CDA-B3E2-40CFB3FCDD20}">
      <dgm:prSet/>
      <dgm:spPr/>
      <dgm:t>
        <a:bodyPr/>
        <a:lstStyle/>
        <a:p>
          <a:endParaRPr lang="en-US"/>
        </a:p>
      </dgm:t>
    </dgm:pt>
    <dgm:pt modelId="{F302B6AE-8CE8-42D1-8D84-6750BFDF6BE8}" type="sibTrans" cxnId="{05891196-555C-4CDA-B3E2-40CFB3FCDD20}">
      <dgm:prSet/>
      <dgm:spPr/>
      <dgm:t>
        <a:bodyPr/>
        <a:lstStyle/>
        <a:p>
          <a:endParaRPr lang="en-US"/>
        </a:p>
      </dgm:t>
    </dgm:pt>
    <dgm:pt modelId="{EAF4658A-34E0-4717-A88C-097F1D5236A3}">
      <dgm:prSet/>
      <dgm:spPr/>
      <dgm:t>
        <a:bodyPr/>
        <a:lstStyle/>
        <a:p>
          <a:pPr>
            <a:lnSpc>
              <a:spcPct val="100000"/>
            </a:lnSpc>
          </a:pPr>
          <a:r>
            <a:rPr lang="en-US"/>
            <a:t>6000 Newly Homeless in most recent month</a:t>
          </a:r>
        </a:p>
      </dgm:t>
    </dgm:pt>
    <dgm:pt modelId="{0EC68D56-D86E-43F4-A499-F28BAD6A3513}" type="parTrans" cxnId="{60810AA9-81D2-4FC7-A2B7-CFE74604C811}">
      <dgm:prSet/>
      <dgm:spPr/>
      <dgm:t>
        <a:bodyPr/>
        <a:lstStyle/>
        <a:p>
          <a:endParaRPr lang="en-US"/>
        </a:p>
      </dgm:t>
    </dgm:pt>
    <dgm:pt modelId="{1509B155-F015-4033-B455-28B0E086DCBD}" type="sibTrans" cxnId="{60810AA9-81D2-4FC7-A2B7-CFE74604C811}">
      <dgm:prSet/>
      <dgm:spPr/>
      <dgm:t>
        <a:bodyPr/>
        <a:lstStyle/>
        <a:p>
          <a:endParaRPr lang="en-US"/>
        </a:p>
      </dgm:t>
    </dgm:pt>
    <dgm:pt modelId="{CA2A85ED-5433-4AB4-B84D-C4332D746E7F}">
      <dgm:prSet/>
      <dgm:spPr/>
      <dgm:t>
        <a:bodyPr/>
        <a:lstStyle/>
        <a:p>
          <a:pPr>
            <a:lnSpc>
              <a:spcPct val="100000"/>
            </a:lnSpc>
          </a:pPr>
          <a:r>
            <a:rPr lang="en-US"/>
            <a:t>47,000 chronically homeless (29%)</a:t>
          </a:r>
        </a:p>
      </dgm:t>
    </dgm:pt>
    <dgm:pt modelId="{9A337D1D-1D67-460D-AC69-CFD9FAB0EE4E}" type="parTrans" cxnId="{E7256B29-0E06-4D06-910D-F76072FF508D}">
      <dgm:prSet/>
      <dgm:spPr/>
      <dgm:t>
        <a:bodyPr/>
        <a:lstStyle/>
        <a:p>
          <a:endParaRPr lang="en-US"/>
        </a:p>
      </dgm:t>
    </dgm:pt>
    <dgm:pt modelId="{9EC90E28-FF3C-4D00-9335-241D1BDA555C}" type="sibTrans" cxnId="{E7256B29-0E06-4D06-910D-F76072FF508D}">
      <dgm:prSet/>
      <dgm:spPr/>
      <dgm:t>
        <a:bodyPr/>
        <a:lstStyle/>
        <a:p>
          <a:endParaRPr lang="en-US"/>
        </a:p>
      </dgm:t>
    </dgm:pt>
    <dgm:pt modelId="{822D43C3-6770-4654-B69F-11E68D5FAE47}">
      <dgm:prSet/>
      <dgm:spPr/>
      <dgm:t>
        <a:bodyPr/>
        <a:lstStyle/>
        <a:p>
          <a:pPr>
            <a:lnSpc>
              <a:spcPct val="100000"/>
            </a:lnSpc>
          </a:pPr>
          <a:r>
            <a:rPr lang="en-US"/>
            <a:t>11% increase from 2022</a:t>
          </a:r>
        </a:p>
      </dgm:t>
    </dgm:pt>
    <dgm:pt modelId="{5896E0E8-84EF-4269-9D56-D640738E3C31}" type="parTrans" cxnId="{D4718A46-77FF-44B6-B4DD-27CEBCBA953A}">
      <dgm:prSet/>
      <dgm:spPr/>
      <dgm:t>
        <a:bodyPr/>
        <a:lstStyle/>
        <a:p>
          <a:endParaRPr lang="en-US"/>
        </a:p>
      </dgm:t>
    </dgm:pt>
    <dgm:pt modelId="{5328B339-A228-47D9-8D48-0A4A5BD98EB7}" type="sibTrans" cxnId="{D4718A46-77FF-44B6-B4DD-27CEBCBA953A}">
      <dgm:prSet/>
      <dgm:spPr/>
      <dgm:t>
        <a:bodyPr/>
        <a:lstStyle/>
        <a:p>
          <a:endParaRPr lang="en-US"/>
        </a:p>
      </dgm:t>
    </dgm:pt>
    <dgm:pt modelId="{4CD2D081-95CE-4728-B4D3-2EAE929526CE}">
      <dgm:prSet/>
      <dgm:spPr/>
      <dgm:t>
        <a:bodyPr/>
        <a:lstStyle/>
        <a:p>
          <a:pPr>
            <a:lnSpc>
              <a:spcPct val="100000"/>
            </a:lnSpc>
          </a:pPr>
          <a:r>
            <a:rPr lang="en-US"/>
            <a:t>21% rise in unsheltered homeless</a:t>
          </a:r>
        </a:p>
      </dgm:t>
    </dgm:pt>
    <dgm:pt modelId="{460FA519-6DD3-4569-AEBE-830A1A3FFF4F}" type="parTrans" cxnId="{60C61574-DC5E-41C0-A274-D69DB6B280C8}">
      <dgm:prSet/>
      <dgm:spPr/>
      <dgm:t>
        <a:bodyPr/>
        <a:lstStyle/>
        <a:p>
          <a:endParaRPr lang="en-US"/>
        </a:p>
      </dgm:t>
    </dgm:pt>
    <dgm:pt modelId="{93054C99-4D10-4849-8475-C6789A850F3C}" type="sibTrans" cxnId="{60C61574-DC5E-41C0-A274-D69DB6B280C8}">
      <dgm:prSet/>
      <dgm:spPr/>
      <dgm:t>
        <a:bodyPr/>
        <a:lstStyle/>
        <a:p>
          <a:endParaRPr lang="en-US"/>
        </a:p>
      </dgm:t>
    </dgm:pt>
    <dgm:pt modelId="{8DCF2B10-BF04-4ACA-8215-E9418B837494}">
      <dgm:prSet/>
      <dgm:spPr/>
      <dgm:t>
        <a:bodyPr/>
        <a:lstStyle/>
        <a:p>
          <a:pPr>
            <a:lnSpc>
              <a:spcPct val="100000"/>
            </a:lnSpc>
            <a:defRPr b="1"/>
          </a:pPr>
          <a:r>
            <a:rPr lang="en-US"/>
            <a:t>Additional ~ 40,000 Unstably Housed</a:t>
          </a:r>
        </a:p>
      </dgm:t>
    </dgm:pt>
    <dgm:pt modelId="{B28565E3-5166-4FE0-9842-851F753BC610}" type="parTrans" cxnId="{BE7B8A21-DC44-4CF6-A1C7-57CFC3249C2C}">
      <dgm:prSet/>
      <dgm:spPr/>
      <dgm:t>
        <a:bodyPr/>
        <a:lstStyle/>
        <a:p>
          <a:endParaRPr lang="en-US"/>
        </a:p>
      </dgm:t>
    </dgm:pt>
    <dgm:pt modelId="{A8D895FC-7582-4CB1-BAB4-3E0D632F3C79}" type="sibTrans" cxnId="{BE7B8A21-DC44-4CF6-A1C7-57CFC3249C2C}">
      <dgm:prSet/>
      <dgm:spPr/>
      <dgm:t>
        <a:bodyPr/>
        <a:lstStyle/>
        <a:p>
          <a:endParaRPr lang="en-US"/>
        </a:p>
      </dgm:t>
    </dgm:pt>
    <dgm:pt modelId="{F87ECB7E-CCE3-453D-A570-45DB9B5CB9B7}">
      <dgm:prSet/>
      <dgm:spPr/>
      <dgm:t>
        <a:bodyPr/>
        <a:lstStyle/>
        <a:p>
          <a:pPr>
            <a:lnSpc>
              <a:spcPct val="100000"/>
            </a:lnSpc>
          </a:pPr>
          <a:r>
            <a:rPr lang="en-US"/>
            <a:t>Receiving housing services, in transitional housing or couch surfing</a:t>
          </a:r>
        </a:p>
      </dgm:t>
    </dgm:pt>
    <dgm:pt modelId="{5DEE7EEE-1CF7-4951-8C15-00F73AA6DB33}" type="parTrans" cxnId="{9240FB82-6D7E-4333-B702-87C717BC37CB}">
      <dgm:prSet/>
      <dgm:spPr/>
      <dgm:t>
        <a:bodyPr/>
        <a:lstStyle/>
        <a:p>
          <a:endParaRPr lang="en-US"/>
        </a:p>
      </dgm:t>
    </dgm:pt>
    <dgm:pt modelId="{DE179517-DCAA-4C9A-9037-12E4FBD54D71}" type="sibTrans" cxnId="{9240FB82-6D7E-4333-B702-87C717BC37CB}">
      <dgm:prSet/>
      <dgm:spPr/>
      <dgm:t>
        <a:bodyPr/>
        <a:lstStyle/>
        <a:p>
          <a:endParaRPr lang="en-US"/>
        </a:p>
      </dgm:t>
    </dgm:pt>
    <dgm:pt modelId="{9087C6C2-47E8-4F51-B1F9-7E443F87ED94}" type="pres">
      <dgm:prSet presAssocID="{D0C844E8-C66D-471A-BB78-BBDBAA1E3FCA}" presName="root" presStyleCnt="0">
        <dgm:presLayoutVars>
          <dgm:dir/>
          <dgm:resizeHandles val="exact"/>
        </dgm:presLayoutVars>
      </dgm:prSet>
      <dgm:spPr/>
    </dgm:pt>
    <dgm:pt modelId="{FD2DE651-B33C-442B-920F-7D8F7D08D84D}" type="pres">
      <dgm:prSet presAssocID="{955F120C-5583-4647-BA55-C997AF7412D4}" presName="compNode" presStyleCnt="0"/>
      <dgm:spPr/>
    </dgm:pt>
    <dgm:pt modelId="{2BB60426-A8F6-4C58-B881-60560DAC478B}" type="pres">
      <dgm:prSet presAssocID="{955F120C-5583-4647-BA55-C997AF7412D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burban scene"/>
        </a:ext>
      </dgm:extLst>
    </dgm:pt>
    <dgm:pt modelId="{5B3F2C5A-90B1-4DE4-B179-D64D7E8F8784}" type="pres">
      <dgm:prSet presAssocID="{955F120C-5583-4647-BA55-C997AF7412D4}" presName="iconSpace" presStyleCnt="0"/>
      <dgm:spPr/>
    </dgm:pt>
    <dgm:pt modelId="{8BCF8E86-EA07-496E-BD51-F862653A2E63}" type="pres">
      <dgm:prSet presAssocID="{955F120C-5583-4647-BA55-C997AF7412D4}" presName="parTx" presStyleLbl="revTx" presStyleIdx="0" presStyleCnt="4">
        <dgm:presLayoutVars>
          <dgm:chMax val="0"/>
          <dgm:chPref val="0"/>
        </dgm:presLayoutVars>
      </dgm:prSet>
      <dgm:spPr/>
    </dgm:pt>
    <dgm:pt modelId="{E306B374-F1C0-4DC3-8290-9CB306104EAA}" type="pres">
      <dgm:prSet presAssocID="{955F120C-5583-4647-BA55-C997AF7412D4}" presName="txSpace" presStyleCnt="0"/>
      <dgm:spPr/>
    </dgm:pt>
    <dgm:pt modelId="{0461C8FA-2715-4DB7-AB42-7382BD821371}" type="pres">
      <dgm:prSet presAssocID="{955F120C-5583-4647-BA55-C997AF7412D4}" presName="desTx" presStyleLbl="revTx" presStyleIdx="1" presStyleCnt="4">
        <dgm:presLayoutVars/>
      </dgm:prSet>
      <dgm:spPr/>
    </dgm:pt>
    <dgm:pt modelId="{241C342C-A11D-44C3-B38E-F33B49909643}" type="pres">
      <dgm:prSet presAssocID="{C77489E0-EF68-40D9-BF62-BC1DD93E456D}" presName="sibTrans" presStyleCnt="0"/>
      <dgm:spPr/>
    </dgm:pt>
    <dgm:pt modelId="{DC1AFA17-0510-44B0-AA5A-7192538F60AB}" type="pres">
      <dgm:prSet presAssocID="{8DCF2B10-BF04-4ACA-8215-E9418B837494}" presName="compNode" presStyleCnt="0"/>
      <dgm:spPr/>
    </dgm:pt>
    <dgm:pt modelId="{F0DE5B83-9BA4-400E-9443-9271F8917A4C}" type="pres">
      <dgm:prSet presAssocID="{8DCF2B10-BF04-4ACA-8215-E9418B83749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se"/>
        </a:ext>
      </dgm:extLst>
    </dgm:pt>
    <dgm:pt modelId="{EAC7CA60-55DA-4D33-8C69-7ECB27F896FC}" type="pres">
      <dgm:prSet presAssocID="{8DCF2B10-BF04-4ACA-8215-E9418B837494}" presName="iconSpace" presStyleCnt="0"/>
      <dgm:spPr/>
    </dgm:pt>
    <dgm:pt modelId="{7CF1F263-D897-4851-8C29-A03EDAF12C0F}" type="pres">
      <dgm:prSet presAssocID="{8DCF2B10-BF04-4ACA-8215-E9418B837494}" presName="parTx" presStyleLbl="revTx" presStyleIdx="2" presStyleCnt="4">
        <dgm:presLayoutVars>
          <dgm:chMax val="0"/>
          <dgm:chPref val="0"/>
        </dgm:presLayoutVars>
      </dgm:prSet>
      <dgm:spPr/>
    </dgm:pt>
    <dgm:pt modelId="{1917E7E7-56AD-4729-851F-5571559D3B9D}" type="pres">
      <dgm:prSet presAssocID="{8DCF2B10-BF04-4ACA-8215-E9418B837494}" presName="txSpace" presStyleCnt="0"/>
      <dgm:spPr/>
    </dgm:pt>
    <dgm:pt modelId="{DA8754D4-C61B-40B3-A35B-7AE6F5E55510}" type="pres">
      <dgm:prSet presAssocID="{8DCF2B10-BF04-4ACA-8215-E9418B837494}" presName="desTx" presStyleLbl="revTx" presStyleIdx="3" presStyleCnt="4">
        <dgm:presLayoutVars/>
      </dgm:prSet>
      <dgm:spPr/>
    </dgm:pt>
  </dgm:ptLst>
  <dgm:cxnLst>
    <dgm:cxn modelId="{9BF51D18-074B-4F67-B229-0C202A1C4BEA}" type="presOf" srcId="{D0C844E8-C66D-471A-BB78-BBDBAA1E3FCA}" destId="{9087C6C2-47E8-4F51-B1F9-7E443F87ED94}" srcOrd="0" destOrd="0" presId="urn:microsoft.com/office/officeart/2018/5/layout/CenteredIconLabelDescriptionList"/>
    <dgm:cxn modelId="{91213D1C-F74A-4193-8732-2048ACA5F063}" type="presOf" srcId="{955F120C-5583-4647-BA55-C997AF7412D4}" destId="{8BCF8E86-EA07-496E-BD51-F862653A2E63}" srcOrd="0" destOrd="0" presId="urn:microsoft.com/office/officeart/2018/5/layout/CenteredIconLabelDescriptionList"/>
    <dgm:cxn modelId="{BE7B8A21-DC44-4CF6-A1C7-57CFC3249C2C}" srcId="{D0C844E8-C66D-471A-BB78-BBDBAA1E3FCA}" destId="{8DCF2B10-BF04-4ACA-8215-E9418B837494}" srcOrd="1" destOrd="0" parTransId="{B28565E3-5166-4FE0-9842-851F753BC610}" sibTransId="{A8D895FC-7582-4CB1-BAB4-3E0D632F3C79}"/>
    <dgm:cxn modelId="{E7256B29-0E06-4D06-910D-F76072FF508D}" srcId="{955F120C-5583-4647-BA55-C997AF7412D4}" destId="{CA2A85ED-5433-4AB4-B84D-C4332D746E7F}" srcOrd="2" destOrd="0" parTransId="{9A337D1D-1D67-460D-AC69-CFD9FAB0EE4E}" sibTransId="{9EC90E28-FF3C-4D00-9335-241D1BDA555C}"/>
    <dgm:cxn modelId="{C8D9FD32-6B74-4522-A949-6D2131B5C89F}" type="presOf" srcId="{8DCF2B10-BF04-4ACA-8215-E9418B837494}" destId="{7CF1F263-D897-4851-8C29-A03EDAF12C0F}" srcOrd="0" destOrd="0" presId="urn:microsoft.com/office/officeart/2018/5/layout/CenteredIconLabelDescriptionList"/>
    <dgm:cxn modelId="{D4718A46-77FF-44B6-B4DD-27CEBCBA953A}" srcId="{955F120C-5583-4647-BA55-C997AF7412D4}" destId="{822D43C3-6770-4654-B69F-11E68D5FAE47}" srcOrd="3" destOrd="0" parTransId="{5896E0E8-84EF-4269-9D56-D640738E3C31}" sibTransId="{5328B339-A228-47D9-8D48-0A4A5BD98EB7}"/>
    <dgm:cxn modelId="{1BCCC54D-C04D-48AF-B678-89787EB95FAA}" type="presOf" srcId="{D055978D-5F92-44C4-A75C-99960C445047}" destId="{0461C8FA-2715-4DB7-AB42-7382BD821371}" srcOrd="0" destOrd="0" presId="urn:microsoft.com/office/officeart/2018/5/layout/CenteredIconLabelDescriptionList"/>
    <dgm:cxn modelId="{60C61574-DC5E-41C0-A274-D69DB6B280C8}" srcId="{955F120C-5583-4647-BA55-C997AF7412D4}" destId="{4CD2D081-95CE-4728-B4D3-2EAE929526CE}" srcOrd="4" destOrd="0" parTransId="{460FA519-6DD3-4569-AEBE-830A1A3FFF4F}" sibTransId="{93054C99-4D10-4849-8475-C6789A850F3C}"/>
    <dgm:cxn modelId="{9240FB82-6D7E-4333-B702-87C717BC37CB}" srcId="{8DCF2B10-BF04-4ACA-8215-E9418B837494}" destId="{F87ECB7E-CCE3-453D-A570-45DB9B5CB9B7}" srcOrd="0" destOrd="0" parTransId="{5DEE7EEE-1CF7-4951-8C15-00F73AA6DB33}" sibTransId="{DE179517-DCAA-4C9A-9037-12E4FBD54D71}"/>
    <dgm:cxn modelId="{8E64B787-6F1A-45AC-A247-D9D443178E7F}" type="presOf" srcId="{CA2A85ED-5433-4AB4-B84D-C4332D746E7F}" destId="{0461C8FA-2715-4DB7-AB42-7382BD821371}" srcOrd="0" destOrd="2" presId="urn:microsoft.com/office/officeart/2018/5/layout/CenteredIconLabelDescriptionList"/>
    <dgm:cxn modelId="{05891196-555C-4CDA-B3E2-40CFB3FCDD20}" srcId="{955F120C-5583-4647-BA55-C997AF7412D4}" destId="{D055978D-5F92-44C4-A75C-99960C445047}" srcOrd="0" destOrd="0" parTransId="{1B7F2AB0-4982-44FD-9B7A-4B2DA7BF5D88}" sibTransId="{F302B6AE-8CE8-42D1-8D84-6750BFDF6BE8}"/>
    <dgm:cxn modelId="{54F79AA0-F9CB-4B8A-9F0D-B3DAA21835D3}" type="presOf" srcId="{822D43C3-6770-4654-B69F-11E68D5FAE47}" destId="{0461C8FA-2715-4DB7-AB42-7382BD821371}" srcOrd="0" destOrd="3" presId="urn:microsoft.com/office/officeart/2018/5/layout/CenteredIconLabelDescriptionList"/>
    <dgm:cxn modelId="{60810AA9-81D2-4FC7-A2B7-CFE74604C811}" srcId="{955F120C-5583-4647-BA55-C997AF7412D4}" destId="{EAF4658A-34E0-4717-A88C-097F1D5236A3}" srcOrd="1" destOrd="0" parTransId="{0EC68D56-D86E-43F4-A499-F28BAD6A3513}" sibTransId="{1509B155-F015-4033-B455-28B0E086DCBD}"/>
    <dgm:cxn modelId="{A4BEBEB2-DC76-4F04-96E1-A77C2FAEE3BC}" type="presOf" srcId="{F87ECB7E-CCE3-453D-A570-45DB9B5CB9B7}" destId="{DA8754D4-C61B-40B3-A35B-7AE6F5E55510}" srcOrd="0" destOrd="0" presId="urn:microsoft.com/office/officeart/2018/5/layout/CenteredIconLabelDescriptionList"/>
    <dgm:cxn modelId="{45C5DBDD-7B1D-46A0-9DF0-9FE359A399D6}" type="presOf" srcId="{4CD2D081-95CE-4728-B4D3-2EAE929526CE}" destId="{0461C8FA-2715-4DB7-AB42-7382BD821371}" srcOrd="0" destOrd="4" presId="urn:microsoft.com/office/officeart/2018/5/layout/CenteredIconLabelDescriptionList"/>
    <dgm:cxn modelId="{F59A22E1-99C4-4E75-90DE-76C6EE4D1BF7}" srcId="{D0C844E8-C66D-471A-BB78-BBDBAA1E3FCA}" destId="{955F120C-5583-4647-BA55-C997AF7412D4}" srcOrd="0" destOrd="0" parTransId="{4DEDE4F5-F0D8-4C32-8482-083EF3F947E5}" sibTransId="{C77489E0-EF68-40D9-BF62-BC1DD93E456D}"/>
    <dgm:cxn modelId="{A372A4F4-B344-43AD-BD02-9800B43ACA7D}" type="presOf" srcId="{EAF4658A-34E0-4717-A88C-097F1D5236A3}" destId="{0461C8FA-2715-4DB7-AB42-7382BD821371}" srcOrd="0" destOrd="1" presId="urn:microsoft.com/office/officeart/2018/5/layout/CenteredIconLabelDescriptionList"/>
    <dgm:cxn modelId="{AE4F8CB0-4382-4281-BA47-B79DE416F97E}" type="presParOf" srcId="{9087C6C2-47E8-4F51-B1F9-7E443F87ED94}" destId="{FD2DE651-B33C-442B-920F-7D8F7D08D84D}" srcOrd="0" destOrd="0" presId="urn:microsoft.com/office/officeart/2018/5/layout/CenteredIconLabelDescriptionList"/>
    <dgm:cxn modelId="{11FA8FF0-B391-4358-984F-1AFFFE014F5C}" type="presParOf" srcId="{FD2DE651-B33C-442B-920F-7D8F7D08D84D}" destId="{2BB60426-A8F6-4C58-B881-60560DAC478B}" srcOrd="0" destOrd="0" presId="urn:microsoft.com/office/officeart/2018/5/layout/CenteredIconLabelDescriptionList"/>
    <dgm:cxn modelId="{4E9F0AE5-0BAC-4B67-B6D4-46130641AE1B}" type="presParOf" srcId="{FD2DE651-B33C-442B-920F-7D8F7D08D84D}" destId="{5B3F2C5A-90B1-4DE4-B179-D64D7E8F8784}" srcOrd="1" destOrd="0" presId="urn:microsoft.com/office/officeart/2018/5/layout/CenteredIconLabelDescriptionList"/>
    <dgm:cxn modelId="{3C5F004C-3FC8-43ED-B2EF-7A4FAD912F2F}" type="presParOf" srcId="{FD2DE651-B33C-442B-920F-7D8F7D08D84D}" destId="{8BCF8E86-EA07-496E-BD51-F862653A2E63}" srcOrd="2" destOrd="0" presId="urn:microsoft.com/office/officeart/2018/5/layout/CenteredIconLabelDescriptionList"/>
    <dgm:cxn modelId="{5A8A93C7-CC95-4B69-ADB9-7194334B69E2}" type="presParOf" srcId="{FD2DE651-B33C-442B-920F-7D8F7D08D84D}" destId="{E306B374-F1C0-4DC3-8290-9CB306104EAA}" srcOrd="3" destOrd="0" presId="urn:microsoft.com/office/officeart/2018/5/layout/CenteredIconLabelDescriptionList"/>
    <dgm:cxn modelId="{E4EDB23D-E5F6-4FBA-8472-97E44C9A7607}" type="presParOf" srcId="{FD2DE651-B33C-442B-920F-7D8F7D08D84D}" destId="{0461C8FA-2715-4DB7-AB42-7382BD821371}" srcOrd="4" destOrd="0" presId="urn:microsoft.com/office/officeart/2018/5/layout/CenteredIconLabelDescriptionList"/>
    <dgm:cxn modelId="{C1291D04-1D13-44FB-B120-32F25FB9BFEF}" type="presParOf" srcId="{9087C6C2-47E8-4F51-B1F9-7E443F87ED94}" destId="{241C342C-A11D-44C3-B38E-F33B49909643}" srcOrd="1" destOrd="0" presId="urn:microsoft.com/office/officeart/2018/5/layout/CenteredIconLabelDescriptionList"/>
    <dgm:cxn modelId="{FA94638B-E816-4DC0-AB08-D39C0F48A5C2}" type="presParOf" srcId="{9087C6C2-47E8-4F51-B1F9-7E443F87ED94}" destId="{DC1AFA17-0510-44B0-AA5A-7192538F60AB}" srcOrd="2" destOrd="0" presId="urn:microsoft.com/office/officeart/2018/5/layout/CenteredIconLabelDescriptionList"/>
    <dgm:cxn modelId="{3C3D45B4-7574-4654-8D27-F05D2F9B7229}" type="presParOf" srcId="{DC1AFA17-0510-44B0-AA5A-7192538F60AB}" destId="{F0DE5B83-9BA4-400E-9443-9271F8917A4C}" srcOrd="0" destOrd="0" presId="urn:microsoft.com/office/officeart/2018/5/layout/CenteredIconLabelDescriptionList"/>
    <dgm:cxn modelId="{9E25EE7C-6568-407A-BBCD-76EF30237A4C}" type="presParOf" srcId="{DC1AFA17-0510-44B0-AA5A-7192538F60AB}" destId="{EAC7CA60-55DA-4D33-8C69-7ECB27F896FC}" srcOrd="1" destOrd="0" presId="urn:microsoft.com/office/officeart/2018/5/layout/CenteredIconLabelDescriptionList"/>
    <dgm:cxn modelId="{CF74B8AE-671B-44BE-A6D6-529804350021}" type="presParOf" srcId="{DC1AFA17-0510-44B0-AA5A-7192538F60AB}" destId="{7CF1F263-D897-4851-8C29-A03EDAF12C0F}" srcOrd="2" destOrd="0" presId="urn:microsoft.com/office/officeart/2018/5/layout/CenteredIconLabelDescriptionList"/>
    <dgm:cxn modelId="{827314A5-92AF-40DB-B88D-04A86681DA62}" type="presParOf" srcId="{DC1AFA17-0510-44B0-AA5A-7192538F60AB}" destId="{1917E7E7-56AD-4729-851F-5571559D3B9D}" srcOrd="3" destOrd="0" presId="urn:microsoft.com/office/officeart/2018/5/layout/CenteredIconLabelDescriptionList"/>
    <dgm:cxn modelId="{25C8892C-2919-4350-B5D4-4D73C4260F55}" type="presParOf" srcId="{DC1AFA17-0510-44B0-AA5A-7192538F60AB}" destId="{DA8754D4-C61B-40B3-A35B-7AE6F5E55510}"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DA29E3-1DAC-4576-80AA-8532724E3F9C}"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3544F6E6-C40B-4BC7-81DF-8577F7C3F61D}">
      <dgm:prSet/>
      <dgm:spPr/>
      <dgm:t>
        <a:bodyPr/>
        <a:lstStyle/>
        <a:p>
          <a:r>
            <a:rPr lang="en-US"/>
            <a:t>Poor Nutrition</a:t>
          </a:r>
        </a:p>
      </dgm:t>
    </dgm:pt>
    <dgm:pt modelId="{7991A017-5115-46C0-B8FD-7FF3951603CD}" type="parTrans" cxnId="{A1D7DC71-99FC-407C-8D54-2CF8FE4967A9}">
      <dgm:prSet/>
      <dgm:spPr/>
      <dgm:t>
        <a:bodyPr/>
        <a:lstStyle/>
        <a:p>
          <a:endParaRPr lang="en-US"/>
        </a:p>
      </dgm:t>
    </dgm:pt>
    <dgm:pt modelId="{9F8AD401-4351-4B6E-8271-16A861442658}" type="sibTrans" cxnId="{A1D7DC71-99FC-407C-8D54-2CF8FE4967A9}">
      <dgm:prSet/>
      <dgm:spPr/>
      <dgm:t>
        <a:bodyPr/>
        <a:lstStyle/>
        <a:p>
          <a:endParaRPr lang="en-US"/>
        </a:p>
      </dgm:t>
    </dgm:pt>
    <dgm:pt modelId="{3B8AA97F-91B3-46D0-8599-962CDCFB42EB}">
      <dgm:prSet/>
      <dgm:spPr/>
      <dgm:t>
        <a:bodyPr/>
        <a:lstStyle/>
        <a:p>
          <a:r>
            <a:rPr lang="en-US"/>
            <a:t>Lack of Hygiene</a:t>
          </a:r>
        </a:p>
      </dgm:t>
    </dgm:pt>
    <dgm:pt modelId="{DF439408-E7CE-46D5-84B0-561DF6DDDD02}" type="parTrans" cxnId="{86C6BB86-EF37-4680-8FD0-E39C1EC3DCE8}">
      <dgm:prSet/>
      <dgm:spPr/>
      <dgm:t>
        <a:bodyPr/>
        <a:lstStyle/>
        <a:p>
          <a:endParaRPr lang="en-US"/>
        </a:p>
      </dgm:t>
    </dgm:pt>
    <dgm:pt modelId="{27687565-3F13-4FB2-93EA-AE9C7BB102B4}" type="sibTrans" cxnId="{86C6BB86-EF37-4680-8FD0-E39C1EC3DCE8}">
      <dgm:prSet/>
      <dgm:spPr/>
      <dgm:t>
        <a:bodyPr/>
        <a:lstStyle/>
        <a:p>
          <a:endParaRPr lang="en-US"/>
        </a:p>
      </dgm:t>
    </dgm:pt>
    <dgm:pt modelId="{92F38653-4428-42CD-9562-EFFD9D3C40AC}">
      <dgm:prSet/>
      <dgm:spPr/>
      <dgm:t>
        <a:bodyPr/>
        <a:lstStyle/>
        <a:p>
          <a:r>
            <a:rPr lang="en-US"/>
            <a:t>Exposure to violence</a:t>
          </a:r>
        </a:p>
      </dgm:t>
    </dgm:pt>
    <dgm:pt modelId="{9A21A9AB-5FE6-4871-A6E6-056B74DD2D27}" type="parTrans" cxnId="{BFE2908E-71F4-41AF-BAE8-CAFCC6C4D3AE}">
      <dgm:prSet/>
      <dgm:spPr/>
      <dgm:t>
        <a:bodyPr/>
        <a:lstStyle/>
        <a:p>
          <a:endParaRPr lang="en-US"/>
        </a:p>
      </dgm:t>
    </dgm:pt>
    <dgm:pt modelId="{72C4580C-3500-4EDC-8500-EADE408EEA95}" type="sibTrans" cxnId="{BFE2908E-71F4-41AF-BAE8-CAFCC6C4D3AE}">
      <dgm:prSet/>
      <dgm:spPr/>
      <dgm:t>
        <a:bodyPr/>
        <a:lstStyle/>
        <a:p>
          <a:endParaRPr lang="en-US"/>
        </a:p>
      </dgm:t>
    </dgm:pt>
    <dgm:pt modelId="{E23F468C-CCAE-4755-8A55-8BA0FE2E39EF}">
      <dgm:prSet/>
      <dgm:spPr/>
      <dgm:t>
        <a:bodyPr/>
        <a:lstStyle/>
        <a:p>
          <a:r>
            <a:rPr lang="en-US"/>
            <a:t>Exposure to the elements</a:t>
          </a:r>
        </a:p>
      </dgm:t>
    </dgm:pt>
    <dgm:pt modelId="{788BCBEF-166C-4CBB-A28D-C896702382C8}" type="parTrans" cxnId="{CF8455A3-EE55-42B6-BF8C-872EB001E072}">
      <dgm:prSet/>
      <dgm:spPr/>
      <dgm:t>
        <a:bodyPr/>
        <a:lstStyle/>
        <a:p>
          <a:endParaRPr lang="en-US"/>
        </a:p>
      </dgm:t>
    </dgm:pt>
    <dgm:pt modelId="{05EE11D1-B750-4A6F-9FF3-7998970EB578}" type="sibTrans" cxnId="{CF8455A3-EE55-42B6-BF8C-872EB001E072}">
      <dgm:prSet/>
      <dgm:spPr/>
      <dgm:t>
        <a:bodyPr/>
        <a:lstStyle/>
        <a:p>
          <a:endParaRPr lang="en-US"/>
        </a:p>
      </dgm:t>
    </dgm:pt>
    <dgm:pt modelId="{3E7E9B35-3EAB-4A39-B13D-BD085911348B}">
      <dgm:prSet/>
      <dgm:spPr/>
      <dgm:t>
        <a:bodyPr/>
        <a:lstStyle/>
        <a:p>
          <a:r>
            <a:rPr lang="en-US"/>
            <a:t>Exposure to communicable diseases</a:t>
          </a:r>
        </a:p>
      </dgm:t>
    </dgm:pt>
    <dgm:pt modelId="{93F0A266-56BD-4965-83A7-673F2BA74EE1}" type="parTrans" cxnId="{C6491470-9F30-4834-A065-28FF5E0AAD85}">
      <dgm:prSet/>
      <dgm:spPr/>
      <dgm:t>
        <a:bodyPr/>
        <a:lstStyle/>
        <a:p>
          <a:endParaRPr lang="en-US"/>
        </a:p>
      </dgm:t>
    </dgm:pt>
    <dgm:pt modelId="{DE510433-AC55-4C12-8E6F-3B65C1DAA67D}" type="sibTrans" cxnId="{C6491470-9F30-4834-A065-28FF5E0AAD85}">
      <dgm:prSet/>
      <dgm:spPr/>
      <dgm:t>
        <a:bodyPr/>
        <a:lstStyle/>
        <a:p>
          <a:endParaRPr lang="en-US"/>
        </a:p>
      </dgm:t>
    </dgm:pt>
    <dgm:pt modelId="{F40F86DB-139F-4840-B95A-AEFEB92E93D8}">
      <dgm:prSet/>
      <dgm:spPr/>
      <dgm:t>
        <a:bodyPr/>
        <a:lstStyle/>
        <a:p>
          <a:r>
            <a:rPr lang="en-US"/>
            <a:t>Unintentional injuries</a:t>
          </a:r>
        </a:p>
      </dgm:t>
    </dgm:pt>
    <dgm:pt modelId="{3275FAC1-16E8-4F26-998B-AB4B60326AEB}" type="parTrans" cxnId="{9965CFAD-58CA-45CB-91E1-E0FF1299F3B3}">
      <dgm:prSet/>
      <dgm:spPr/>
      <dgm:t>
        <a:bodyPr/>
        <a:lstStyle/>
        <a:p>
          <a:endParaRPr lang="en-US"/>
        </a:p>
      </dgm:t>
    </dgm:pt>
    <dgm:pt modelId="{B672B101-3D90-47AC-945A-1A8DA2071E6A}" type="sibTrans" cxnId="{9965CFAD-58CA-45CB-91E1-E0FF1299F3B3}">
      <dgm:prSet/>
      <dgm:spPr/>
      <dgm:t>
        <a:bodyPr/>
        <a:lstStyle/>
        <a:p>
          <a:endParaRPr lang="en-US"/>
        </a:p>
      </dgm:t>
    </dgm:pt>
    <dgm:pt modelId="{5E03E164-187F-4532-A2D5-D2559A7DA178}">
      <dgm:prSet/>
      <dgm:spPr/>
      <dgm:t>
        <a:bodyPr/>
        <a:lstStyle/>
        <a:p>
          <a:r>
            <a:rPr lang="en-US"/>
            <a:t>Car vs pedestrian accidents</a:t>
          </a:r>
        </a:p>
      </dgm:t>
    </dgm:pt>
    <dgm:pt modelId="{D9BE7D77-F6E6-40DE-BC41-547F8ED75BD0}" type="parTrans" cxnId="{3B0F2346-4E3F-46C0-9D3B-C2E718865C64}">
      <dgm:prSet/>
      <dgm:spPr/>
      <dgm:t>
        <a:bodyPr/>
        <a:lstStyle/>
        <a:p>
          <a:endParaRPr lang="en-US"/>
        </a:p>
      </dgm:t>
    </dgm:pt>
    <dgm:pt modelId="{B0315FF4-646E-4391-B1F4-5D490E72C7EE}" type="sibTrans" cxnId="{3B0F2346-4E3F-46C0-9D3B-C2E718865C64}">
      <dgm:prSet/>
      <dgm:spPr/>
      <dgm:t>
        <a:bodyPr/>
        <a:lstStyle/>
        <a:p>
          <a:endParaRPr lang="en-US"/>
        </a:p>
      </dgm:t>
    </dgm:pt>
    <dgm:pt modelId="{B9BBB984-44AF-4D24-AE79-0396E9E9A2E1}">
      <dgm:prSet/>
      <dgm:spPr/>
      <dgm:t>
        <a:bodyPr/>
        <a:lstStyle/>
        <a:p>
          <a:r>
            <a:rPr lang="en-US"/>
            <a:t>Complications of SUD &amp;/or mental illness</a:t>
          </a:r>
        </a:p>
      </dgm:t>
    </dgm:pt>
    <dgm:pt modelId="{340389C1-DEB2-4287-98D5-DCC728BBFDE7}" type="parTrans" cxnId="{56DD3872-239E-472E-BF6B-365A3F925F0F}">
      <dgm:prSet/>
      <dgm:spPr/>
      <dgm:t>
        <a:bodyPr/>
        <a:lstStyle/>
        <a:p>
          <a:endParaRPr lang="en-US"/>
        </a:p>
      </dgm:t>
    </dgm:pt>
    <dgm:pt modelId="{C71521AF-5D8D-4442-81B3-F79CB951A07D}" type="sibTrans" cxnId="{56DD3872-239E-472E-BF6B-365A3F925F0F}">
      <dgm:prSet/>
      <dgm:spPr/>
      <dgm:t>
        <a:bodyPr/>
        <a:lstStyle/>
        <a:p>
          <a:endParaRPr lang="en-US"/>
        </a:p>
      </dgm:t>
    </dgm:pt>
    <dgm:pt modelId="{9BB39C3B-869B-4275-9F78-E73A6013E00A}">
      <dgm:prSet/>
      <dgm:spPr/>
      <dgm:t>
        <a:bodyPr/>
        <a:lstStyle/>
        <a:p>
          <a:r>
            <a:rPr lang="en-US"/>
            <a:t>Overdose, suicide, injuries under the influence</a:t>
          </a:r>
        </a:p>
      </dgm:t>
    </dgm:pt>
    <dgm:pt modelId="{3DA95053-6A4C-4A5D-B6B0-12CB83348B04}" type="parTrans" cxnId="{F99A74AC-A3DE-424D-AA97-AD4744B13D31}">
      <dgm:prSet/>
      <dgm:spPr/>
      <dgm:t>
        <a:bodyPr/>
        <a:lstStyle/>
        <a:p>
          <a:endParaRPr lang="en-US"/>
        </a:p>
      </dgm:t>
    </dgm:pt>
    <dgm:pt modelId="{A9ADA43F-043E-47CC-BEC2-43067AC36297}" type="sibTrans" cxnId="{F99A74AC-A3DE-424D-AA97-AD4744B13D31}">
      <dgm:prSet/>
      <dgm:spPr/>
      <dgm:t>
        <a:bodyPr/>
        <a:lstStyle/>
        <a:p>
          <a:endParaRPr lang="en-US"/>
        </a:p>
      </dgm:t>
    </dgm:pt>
    <dgm:pt modelId="{D1890609-685F-4105-8797-24817FB1C956}" type="pres">
      <dgm:prSet presAssocID="{ECDA29E3-1DAC-4576-80AA-8532724E3F9C}" presName="linear" presStyleCnt="0">
        <dgm:presLayoutVars>
          <dgm:dir/>
          <dgm:animLvl val="lvl"/>
          <dgm:resizeHandles val="exact"/>
        </dgm:presLayoutVars>
      </dgm:prSet>
      <dgm:spPr/>
    </dgm:pt>
    <dgm:pt modelId="{7A29F988-A1A4-4DE9-8BA4-B058D1F65881}" type="pres">
      <dgm:prSet presAssocID="{3544F6E6-C40B-4BC7-81DF-8577F7C3F61D}" presName="parentLin" presStyleCnt="0"/>
      <dgm:spPr/>
    </dgm:pt>
    <dgm:pt modelId="{5A4EC900-9CF5-44A7-BEA1-45AD758F36D1}" type="pres">
      <dgm:prSet presAssocID="{3544F6E6-C40B-4BC7-81DF-8577F7C3F61D}" presName="parentLeftMargin" presStyleLbl="node1" presStyleIdx="0" presStyleCnt="7"/>
      <dgm:spPr/>
    </dgm:pt>
    <dgm:pt modelId="{F74965CC-76DC-44B1-8201-82E3B6337ED5}" type="pres">
      <dgm:prSet presAssocID="{3544F6E6-C40B-4BC7-81DF-8577F7C3F61D}" presName="parentText" presStyleLbl="node1" presStyleIdx="0" presStyleCnt="7">
        <dgm:presLayoutVars>
          <dgm:chMax val="0"/>
          <dgm:bulletEnabled val="1"/>
        </dgm:presLayoutVars>
      </dgm:prSet>
      <dgm:spPr/>
    </dgm:pt>
    <dgm:pt modelId="{EBBB36AE-0CCC-4D10-8EB2-5177029DA503}" type="pres">
      <dgm:prSet presAssocID="{3544F6E6-C40B-4BC7-81DF-8577F7C3F61D}" presName="negativeSpace" presStyleCnt="0"/>
      <dgm:spPr/>
    </dgm:pt>
    <dgm:pt modelId="{44530221-9C1D-4E59-8F24-C86E07CC18C6}" type="pres">
      <dgm:prSet presAssocID="{3544F6E6-C40B-4BC7-81DF-8577F7C3F61D}" presName="childText" presStyleLbl="conFgAcc1" presStyleIdx="0" presStyleCnt="7">
        <dgm:presLayoutVars>
          <dgm:bulletEnabled val="1"/>
        </dgm:presLayoutVars>
      </dgm:prSet>
      <dgm:spPr/>
    </dgm:pt>
    <dgm:pt modelId="{8F760D28-B1FF-4512-B131-B65C4B2CE0F2}" type="pres">
      <dgm:prSet presAssocID="{9F8AD401-4351-4B6E-8271-16A861442658}" presName="spaceBetweenRectangles" presStyleCnt="0"/>
      <dgm:spPr/>
    </dgm:pt>
    <dgm:pt modelId="{143EC981-DEF4-4988-96DF-BA032217AC1E}" type="pres">
      <dgm:prSet presAssocID="{3B8AA97F-91B3-46D0-8599-962CDCFB42EB}" presName="parentLin" presStyleCnt="0"/>
      <dgm:spPr/>
    </dgm:pt>
    <dgm:pt modelId="{3DDFBBA2-B1FA-4371-811D-42F84900191F}" type="pres">
      <dgm:prSet presAssocID="{3B8AA97F-91B3-46D0-8599-962CDCFB42EB}" presName="parentLeftMargin" presStyleLbl="node1" presStyleIdx="0" presStyleCnt="7"/>
      <dgm:spPr/>
    </dgm:pt>
    <dgm:pt modelId="{3C44B67B-4860-4937-93C3-C56E7580E230}" type="pres">
      <dgm:prSet presAssocID="{3B8AA97F-91B3-46D0-8599-962CDCFB42EB}" presName="parentText" presStyleLbl="node1" presStyleIdx="1" presStyleCnt="7">
        <dgm:presLayoutVars>
          <dgm:chMax val="0"/>
          <dgm:bulletEnabled val="1"/>
        </dgm:presLayoutVars>
      </dgm:prSet>
      <dgm:spPr/>
    </dgm:pt>
    <dgm:pt modelId="{65F66F67-A3B7-4BAE-B410-990D304DF422}" type="pres">
      <dgm:prSet presAssocID="{3B8AA97F-91B3-46D0-8599-962CDCFB42EB}" presName="negativeSpace" presStyleCnt="0"/>
      <dgm:spPr/>
    </dgm:pt>
    <dgm:pt modelId="{B3D1AA91-1A45-4233-8EF4-EEF22419AD60}" type="pres">
      <dgm:prSet presAssocID="{3B8AA97F-91B3-46D0-8599-962CDCFB42EB}" presName="childText" presStyleLbl="conFgAcc1" presStyleIdx="1" presStyleCnt="7">
        <dgm:presLayoutVars>
          <dgm:bulletEnabled val="1"/>
        </dgm:presLayoutVars>
      </dgm:prSet>
      <dgm:spPr/>
    </dgm:pt>
    <dgm:pt modelId="{1A592AE8-211D-432C-8072-5DDCC245CCB7}" type="pres">
      <dgm:prSet presAssocID="{27687565-3F13-4FB2-93EA-AE9C7BB102B4}" presName="spaceBetweenRectangles" presStyleCnt="0"/>
      <dgm:spPr/>
    </dgm:pt>
    <dgm:pt modelId="{D9DE66F0-A716-4679-80F5-53AD8F0B85FD}" type="pres">
      <dgm:prSet presAssocID="{92F38653-4428-42CD-9562-EFFD9D3C40AC}" presName="parentLin" presStyleCnt="0"/>
      <dgm:spPr/>
    </dgm:pt>
    <dgm:pt modelId="{52A22ADB-B247-4503-9DD7-0F068BF10655}" type="pres">
      <dgm:prSet presAssocID="{92F38653-4428-42CD-9562-EFFD9D3C40AC}" presName="parentLeftMargin" presStyleLbl="node1" presStyleIdx="1" presStyleCnt="7"/>
      <dgm:spPr/>
    </dgm:pt>
    <dgm:pt modelId="{CAEAA384-6C59-4D74-9A7F-D6B1F6CC8220}" type="pres">
      <dgm:prSet presAssocID="{92F38653-4428-42CD-9562-EFFD9D3C40AC}" presName="parentText" presStyleLbl="node1" presStyleIdx="2" presStyleCnt="7">
        <dgm:presLayoutVars>
          <dgm:chMax val="0"/>
          <dgm:bulletEnabled val="1"/>
        </dgm:presLayoutVars>
      </dgm:prSet>
      <dgm:spPr/>
    </dgm:pt>
    <dgm:pt modelId="{299B0AD2-0AC3-4968-919C-891A2124BCD3}" type="pres">
      <dgm:prSet presAssocID="{92F38653-4428-42CD-9562-EFFD9D3C40AC}" presName="negativeSpace" presStyleCnt="0"/>
      <dgm:spPr/>
    </dgm:pt>
    <dgm:pt modelId="{ADF957AC-D434-4592-9527-2A97C4D71E74}" type="pres">
      <dgm:prSet presAssocID="{92F38653-4428-42CD-9562-EFFD9D3C40AC}" presName="childText" presStyleLbl="conFgAcc1" presStyleIdx="2" presStyleCnt="7">
        <dgm:presLayoutVars>
          <dgm:bulletEnabled val="1"/>
        </dgm:presLayoutVars>
      </dgm:prSet>
      <dgm:spPr/>
    </dgm:pt>
    <dgm:pt modelId="{C04DE822-F610-404B-A823-AF789B89D6A4}" type="pres">
      <dgm:prSet presAssocID="{72C4580C-3500-4EDC-8500-EADE408EEA95}" presName="spaceBetweenRectangles" presStyleCnt="0"/>
      <dgm:spPr/>
    </dgm:pt>
    <dgm:pt modelId="{E1E287D9-0941-4F69-A5B9-C07FEC0B5399}" type="pres">
      <dgm:prSet presAssocID="{E23F468C-CCAE-4755-8A55-8BA0FE2E39EF}" presName="parentLin" presStyleCnt="0"/>
      <dgm:spPr/>
    </dgm:pt>
    <dgm:pt modelId="{7D23BBAB-1C05-42F0-928C-EFB1724B101A}" type="pres">
      <dgm:prSet presAssocID="{E23F468C-CCAE-4755-8A55-8BA0FE2E39EF}" presName="parentLeftMargin" presStyleLbl="node1" presStyleIdx="2" presStyleCnt="7"/>
      <dgm:spPr/>
    </dgm:pt>
    <dgm:pt modelId="{95C1ABC3-CB70-4475-89A3-EF09F8B8D1A0}" type="pres">
      <dgm:prSet presAssocID="{E23F468C-CCAE-4755-8A55-8BA0FE2E39EF}" presName="parentText" presStyleLbl="node1" presStyleIdx="3" presStyleCnt="7">
        <dgm:presLayoutVars>
          <dgm:chMax val="0"/>
          <dgm:bulletEnabled val="1"/>
        </dgm:presLayoutVars>
      </dgm:prSet>
      <dgm:spPr/>
    </dgm:pt>
    <dgm:pt modelId="{A1AD162E-7A9B-4AFB-85B6-9AE22B116164}" type="pres">
      <dgm:prSet presAssocID="{E23F468C-CCAE-4755-8A55-8BA0FE2E39EF}" presName="negativeSpace" presStyleCnt="0"/>
      <dgm:spPr/>
    </dgm:pt>
    <dgm:pt modelId="{981C49A3-5CCE-4EA8-A45F-4A290EEE121C}" type="pres">
      <dgm:prSet presAssocID="{E23F468C-CCAE-4755-8A55-8BA0FE2E39EF}" presName="childText" presStyleLbl="conFgAcc1" presStyleIdx="3" presStyleCnt="7">
        <dgm:presLayoutVars>
          <dgm:bulletEnabled val="1"/>
        </dgm:presLayoutVars>
      </dgm:prSet>
      <dgm:spPr/>
    </dgm:pt>
    <dgm:pt modelId="{1198C13A-7A8B-4313-8F5A-ABCA4E49C0FC}" type="pres">
      <dgm:prSet presAssocID="{05EE11D1-B750-4A6F-9FF3-7998970EB578}" presName="spaceBetweenRectangles" presStyleCnt="0"/>
      <dgm:spPr/>
    </dgm:pt>
    <dgm:pt modelId="{F24B241A-138D-4B09-AB38-E982CD39094E}" type="pres">
      <dgm:prSet presAssocID="{3E7E9B35-3EAB-4A39-B13D-BD085911348B}" presName="parentLin" presStyleCnt="0"/>
      <dgm:spPr/>
    </dgm:pt>
    <dgm:pt modelId="{D448A0DC-DE83-4CF8-8D6F-5EA7ADF1F1C4}" type="pres">
      <dgm:prSet presAssocID="{3E7E9B35-3EAB-4A39-B13D-BD085911348B}" presName="parentLeftMargin" presStyleLbl="node1" presStyleIdx="3" presStyleCnt="7"/>
      <dgm:spPr/>
    </dgm:pt>
    <dgm:pt modelId="{0E78508D-2E39-4D9E-93E0-D0FD5AEA06B6}" type="pres">
      <dgm:prSet presAssocID="{3E7E9B35-3EAB-4A39-B13D-BD085911348B}" presName="parentText" presStyleLbl="node1" presStyleIdx="4" presStyleCnt="7">
        <dgm:presLayoutVars>
          <dgm:chMax val="0"/>
          <dgm:bulletEnabled val="1"/>
        </dgm:presLayoutVars>
      </dgm:prSet>
      <dgm:spPr/>
    </dgm:pt>
    <dgm:pt modelId="{6159FF25-B2AE-438D-9AD9-99F3E6D395B9}" type="pres">
      <dgm:prSet presAssocID="{3E7E9B35-3EAB-4A39-B13D-BD085911348B}" presName="negativeSpace" presStyleCnt="0"/>
      <dgm:spPr/>
    </dgm:pt>
    <dgm:pt modelId="{F3BA86B2-FF9C-4310-9CAC-7B43BF5F2E3D}" type="pres">
      <dgm:prSet presAssocID="{3E7E9B35-3EAB-4A39-B13D-BD085911348B}" presName="childText" presStyleLbl="conFgAcc1" presStyleIdx="4" presStyleCnt="7">
        <dgm:presLayoutVars>
          <dgm:bulletEnabled val="1"/>
        </dgm:presLayoutVars>
      </dgm:prSet>
      <dgm:spPr/>
    </dgm:pt>
    <dgm:pt modelId="{04DA9389-B485-48A8-A1A2-D8E8225B9990}" type="pres">
      <dgm:prSet presAssocID="{DE510433-AC55-4C12-8E6F-3B65C1DAA67D}" presName="spaceBetweenRectangles" presStyleCnt="0"/>
      <dgm:spPr/>
    </dgm:pt>
    <dgm:pt modelId="{51B20F8B-01E0-4044-90F9-B7FC8C767767}" type="pres">
      <dgm:prSet presAssocID="{F40F86DB-139F-4840-B95A-AEFEB92E93D8}" presName="parentLin" presStyleCnt="0"/>
      <dgm:spPr/>
    </dgm:pt>
    <dgm:pt modelId="{8D6EC0C8-B964-46BB-8ACC-F8E577773471}" type="pres">
      <dgm:prSet presAssocID="{F40F86DB-139F-4840-B95A-AEFEB92E93D8}" presName="parentLeftMargin" presStyleLbl="node1" presStyleIdx="4" presStyleCnt="7"/>
      <dgm:spPr/>
    </dgm:pt>
    <dgm:pt modelId="{0AC7586F-2776-4119-B41F-71BA6E6BE17D}" type="pres">
      <dgm:prSet presAssocID="{F40F86DB-139F-4840-B95A-AEFEB92E93D8}" presName="parentText" presStyleLbl="node1" presStyleIdx="5" presStyleCnt="7">
        <dgm:presLayoutVars>
          <dgm:chMax val="0"/>
          <dgm:bulletEnabled val="1"/>
        </dgm:presLayoutVars>
      </dgm:prSet>
      <dgm:spPr/>
    </dgm:pt>
    <dgm:pt modelId="{B9AAC7EB-A6EB-45FE-81D5-4200BB4AE396}" type="pres">
      <dgm:prSet presAssocID="{F40F86DB-139F-4840-B95A-AEFEB92E93D8}" presName="negativeSpace" presStyleCnt="0"/>
      <dgm:spPr/>
    </dgm:pt>
    <dgm:pt modelId="{B156302C-3520-4EBE-9661-950503E11F79}" type="pres">
      <dgm:prSet presAssocID="{F40F86DB-139F-4840-B95A-AEFEB92E93D8}" presName="childText" presStyleLbl="conFgAcc1" presStyleIdx="5" presStyleCnt="7">
        <dgm:presLayoutVars>
          <dgm:bulletEnabled val="1"/>
        </dgm:presLayoutVars>
      </dgm:prSet>
      <dgm:spPr/>
    </dgm:pt>
    <dgm:pt modelId="{4054D051-2633-4077-92E7-FEAC216A3DA9}" type="pres">
      <dgm:prSet presAssocID="{B672B101-3D90-47AC-945A-1A8DA2071E6A}" presName="spaceBetweenRectangles" presStyleCnt="0"/>
      <dgm:spPr/>
    </dgm:pt>
    <dgm:pt modelId="{7A9E8E8C-3CE5-42DD-9EC0-41BBC77D6F7D}" type="pres">
      <dgm:prSet presAssocID="{B9BBB984-44AF-4D24-AE79-0396E9E9A2E1}" presName="parentLin" presStyleCnt="0"/>
      <dgm:spPr/>
    </dgm:pt>
    <dgm:pt modelId="{5D065EC7-F6A2-412F-8C99-EEFAA9F6556C}" type="pres">
      <dgm:prSet presAssocID="{B9BBB984-44AF-4D24-AE79-0396E9E9A2E1}" presName="parentLeftMargin" presStyleLbl="node1" presStyleIdx="5" presStyleCnt="7"/>
      <dgm:spPr/>
    </dgm:pt>
    <dgm:pt modelId="{B2D8D75B-9313-4086-8849-528679AE039E}" type="pres">
      <dgm:prSet presAssocID="{B9BBB984-44AF-4D24-AE79-0396E9E9A2E1}" presName="parentText" presStyleLbl="node1" presStyleIdx="6" presStyleCnt="7">
        <dgm:presLayoutVars>
          <dgm:chMax val="0"/>
          <dgm:bulletEnabled val="1"/>
        </dgm:presLayoutVars>
      </dgm:prSet>
      <dgm:spPr/>
    </dgm:pt>
    <dgm:pt modelId="{092688F6-9F0E-4B63-8444-CAA380CF1B23}" type="pres">
      <dgm:prSet presAssocID="{B9BBB984-44AF-4D24-AE79-0396E9E9A2E1}" presName="negativeSpace" presStyleCnt="0"/>
      <dgm:spPr/>
    </dgm:pt>
    <dgm:pt modelId="{C4B11EE2-8297-4754-A8D9-15DF79343FB3}" type="pres">
      <dgm:prSet presAssocID="{B9BBB984-44AF-4D24-AE79-0396E9E9A2E1}" presName="childText" presStyleLbl="conFgAcc1" presStyleIdx="6" presStyleCnt="7">
        <dgm:presLayoutVars>
          <dgm:bulletEnabled val="1"/>
        </dgm:presLayoutVars>
      </dgm:prSet>
      <dgm:spPr/>
    </dgm:pt>
  </dgm:ptLst>
  <dgm:cxnLst>
    <dgm:cxn modelId="{822E8E06-1B02-455F-A2A8-B0525865947D}" type="presOf" srcId="{B9BBB984-44AF-4D24-AE79-0396E9E9A2E1}" destId="{5D065EC7-F6A2-412F-8C99-EEFAA9F6556C}" srcOrd="0" destOrd="0" presId="urn:microsoft.com/office/officeart/2005/8/layout/list1"/>
    <dgm:cxn modelId="{0AD74C10-C93F-481C-AB0E-06D889824ADD}" type="presOf" srcId="{ECDA29E3-1DAC-4576-80AA-8532724E3F9C}" destId="{D1890609-685F-4105-8797-24817FB1C956}" srcOrd="0" destOrd="0" presId="urn:microsoft.com/office/officeart/2005/8/layout/list1"/>
    <dgm:cxn modelId="{66C6F911-4471-4563-B32C-0AC01B31DA9A}" type="presOf" srcId="{92F38653-4428-42CD-9562-EFFD9D3C40AC}" destId="{CAEAA384-6C59-4D74-9A7F-D6B1F6CC8220}" srcOrd="1" destOrd="0" presId="urn:microsoft.com/office/officeart/2005/8/layout/list1"/>
    <dgm:cxn modelId="{923AC821-FEC3-4400-9CB7-29F4F140460C}" type="presOf" srcId="{9BB39C3B-869B-4275-9F78-E73A6013E00A}" destId="{C4B11EE2-8297-4754-A8D9-15DF79343FB3}" srcOrd="0" destOrd="0" presId="urn:microsoft.com/office/officeart/2005/8/layout/list1"/>
    <dgm:cxn modelId="{0E5B7129-9BAA-4478-8138-60D88F47992B}" type="presOf" srcId="{3E7E9B35-3EAB-4A39-B13D-BD085911348B}" destId="{D448A0DC-DE83-4CF8-8D6F-5EA7ADF1F1C4}" srcOrd="0" destOrd="0" presId="urn:microsoft.com/office/officeart/2005/8/layout/list1"/>
    <dgm:cxn modelId="{0553E42D-443F-4325-9D80-8E52B5D659AB}" type="presOf" srcId="{3544F6E6-C40B-4BC7-81DF-8577F7C3F61D}" destId="{5A4EC900-9CF5-44A7-BEA1-45AD758F36D1}" srcOrd="0" destOrd="0" presId="urn:microsoft.com/office/officeart/2005/8/layout/list1"/>
    <dgm:cxn modelId="{F4C11A38-49BB-4390-9F55-DF709974BE83}" type="presOf" srcId="{F40F86DB-139F-4840-B95A-AEFEB92E93D8}" destId="{0AC7586F-2776-4119-B41F-71BA6E6BE17D}" srcOrd="1" destOrd="0" presId="urn:microsoft.com/office/officeart/2005/8/layout/list1"/>
    <dgm:cxn modelId="{3B0F2346-4E3F-46C0-9D3B-C2E718865C64}" srcId="{F40F86DB-139F-4840-B95A-AEFEB92E93D8}" destId="{5E03E164-187F-4532-A2D5-D2559A7DA178}" srcOrd="0" destOrd="0" parTransId="{D9BE7D77-F6E6-40DE-BC41-547F8ED75BD0}" sibTransId="{B0315FF4-646E-4391-B1F4-5D490E72C7EE}"/>
    <dgm:cxn modelId="{526FA067-7250-440B-B649-8266585EB650}" type="presOf" srcId="{F40F86DB-139F-4840-B95A-AEFEB92E93D8}" destId="{8D6EC0C8-B964-46BB-8ACC-F8E577773471}" srcOrd="0" destOrd="0" presId="urn:microsoft.com/office/officeart/2005/8/layout/list1"/>
    <dgm:cxn modelId="{97EE694B-6488-49BA-9F6B-A9ED5BA81C04}" type="presOf" srcId="{5E03E164-187F-4532-A2D5-D2559A7DA178}" destId="{B156302C-3520-4EBE-9661-950503E11F79}" srcOrd="0" destOrd="0" presId="urn:microsoft.com/office/officeart/2005/8/layout/list1"/>
    <dgm:cxn modelId="{F5BE4D6E-0835-48D5-90D4-23A1AD963155}" type="presOf" srcId="{92F38653-4428-42CD-9562-EFFD9D3C40AC}" destId="{52A22ADB-B247-4503-9DD7-0F068BF10655}" srcOrd="0" destOrd="0" presId="urn:microsoft.com/office/officeart/2005/8/layout/list1"/>
    <dgm:cxn modelId="{C6491470-9F30-4834-A065-28FF5E0AAD85}" srcId="{ECDA29E3-1DAC-4576-80AA-8532724E3F9C}" destId="{3E7E9B35-3EAB-4A39-B13D-BD085911348B}" srcOrd="4" destOrd="0" parTransId="{93F0A266-56BD-4965-83A7-673F2BA74EE1}" sibTransId="{DE510433-AC55-4C12-8E6F-3B65C1DAA67D}"/>
    <dgm:cxn modelId="{A1D7DC71-99FC-407C-8D54-2CF8FE4967A9}" srcId="{ECDA29E3-1DAC-4576-80AA-8532724E3F9C}" destId="{3544F6E6-C40B-4BC7-81DF-8577F7C3F61D}" srcOrd="0" destOrd="0" parTransId="{7991A017-5115-46C0-B8FD-7FF3951603CD}" sibTransId="{9F8AD401-4351-4B6E-8271-16A861442658}"/>
    <dgm:cxn modelId="{56DD3872-239E-472E-BF6B-365A3F925F0F}" srcId="{ECDA29E3-1DAC-4576-80AA-8532724E3F9C}" destId="{B9BBB984-44AF-4D24-AE79-0396E9E9A2E1}" srcOrd="6" destOrd="0" parTransId="{340389C1-DEB2-4287-98D5-DCC728BBFDE7}" sibTransId="{C71521AF-5D8D-4442-81B3-F79CB951A07D}"/>
    <dgm:cxn modelId="{23ECA454-11A1-4C8D-BA92-9D416C84E3B8}" type="presOf" srcId="{3B8AA97F-91B3-46D0-8599-962CDCFB42EB}" destId="{3DDFBBA2-B1FA-4371-811D-42F84900191F}" srcOrd="0" destOrd="0" presId="urn:microsoft.com/office/officeart/2005/8/layout/list1"/>
    <dgm:cxn modelId="{784C4F78-A23F-4C32-B9E3-6501B54DDC5D}" type="presOf" srcId="{B9BBB984-44AF-4D24-AE79-0396E9E9A2E1}" destId="{B2D8D75B-9313-4086-8849-528679AE039E}" srcOrd="1" destOrd="0" presId="urn:microsoft.com/office/officeart/2005/8/layout/list1"/>
    <dgm:cxn modelId="{86C6BB86-EF37-4680-8FD0-E39C1EC3DCE8}" srcId="{ECDA29E3-1DAC-4576-80AA-8532724E3F9C}" destId="{3B8AA97F-91B3-46D0-8599-962CDCFB42EB}" srcOrd="1" destOrd="0" parTransId="{DF439408-E7CE-46D5-84B0-561DF6DDDD02}" sibTransId="{27687565-3F13-4FB2-93EA-AE9C7BB102B4}"/>
    <dgm:cxn modelId="{BFE2908E-71F4-41AF-BAE8-CAFCC6C4D3AE}" srcId="{ECDA29E3-1DAC-4576-80AA-8532724E3F9C}" destId="{92F38653-4428-42CD-9562-EFFD9D3C40AC}" srcOrd="2" destOrd="0" parTransId="{9A21A9AB-5FE6-4871-A6E6-056B74DD2D27}" sibTransId="{72C4580C-3500-4EDC-8500-EADE408EEA95}"/>
    <dgm:cxn modelId="{CF8455A3-EE55-42B6-BF8C-872EB001E072}" srcId="{ECDA29E3-1DAC-4576-80AA-8532724E3F9C}" destId="{E23F468C-CCAE-4755-8A55-8BA0FE2E39EF}" srcOrd="3" destOrd="0" parTransId="{788BCBEF-166C-4CBB-A28D-C896702382C8}" sibTransId="{05EE11D1-B750-4A6F-9FF3-7998970EB578}"/>
    <dgm:cxn modelId="{98C0A2A8-74AA-4710-8838-186EAA80CD91}" type="presOf" srcId="{E23F468C-CCAE-4755-8A55-8BA0FE2E39EF}" destId="{95C1ABC3-CB70-4475-89A3-EF09F8B8D1A0}" srcOrd="1" destOrd="0" presId="urn:microsoft.com/office/officeart/2005/8/layout/list1"/>
    <dgm:cxn modelId="{F99A74AC-A3DE-424D-AA97-AD4744B13D31}" srcId="{B9BBB984-44AF-4D24-AE79-0396E9E9A2E1}" destId="{9BB39C3B-869B-4275-9F78-E73A6013E00A}" srcOrd="0" destOrd="0" parTransId="{3DA95053-6A4C-4A5D-B6B0-12CB83348B04}" sibTransId="{A9ADA43F-043E-47CC-BEC2-43067AC36297}"/>
    <dgm:cxn modelId="{9965CFAD-58CA-45CB-91E1-E0FF1299F3B3}" srcId="{ECDA29E3-1DAC-4576-80AA-8532724E3F9C}" destId="{F40F86DB-139F-4840-B95A-AEFEB92E93D8}" srcOrd="5" destOrd="0" parTransId="{3275FAC1-16E8-4F26-998B-AB4B60326AEB}" sibTransId="{B672B101-3D90-47AC-945A-1A8DA2071E6A}"/>
    <dgm:cxn modelId="{57A0BDB4-4A68-4333-A388-3BA67592F3FC}" type="presOf" srcId="{3E7E9B35-3EAB-4A39-B13D-BD085911348B}" destId="{0E78508D-2E39-4D9E-93E0-D0FD5AEA06B6}" srcOrd="1" destOrd="0" presId="urn:microsoft.com/office/officeart/2005/8/layout/list1"/>
    <dgm:cxn modelId="{03B97AB9-47D0-4D15-A428-771422F5608A}" type="presOf" srcId="{3B8AA97F-91B3-46D0-8599-962CDCFB42EB}" destId="{3C44B67B-4860-4937-93C3-C56E7580E230}" srcOrd="1" destOrd="0" presId="urn:microsoft.com/office/officeart/2005/8/layout/list1"/>
    <dgm:cxn modelId="{B52A17E2-284B-4CA6-A7E7-E39DF90B3C76}" type="presOf" srcId="{E23F468C-CCAE-4755-8A55-8BA0FE2E39EF}" destId="{7D23BBAB-1C05-42F0-928C-EFB1724B101A}" srcOrd="0" destOrd="0" presId="urn:microsoft.com/office/officeart/2005/8/layout/list1"/>
    <dgm:cxn modelId="{E62EB3E3-C270-41F6-B80E-4554CF8EA867}" type="presOf" srcId="{3544F6E6-C40B-4BC7-81DF-8577F7C3F61D}" destId="{F74965CC-76DC-44B1-8201-82E3B6337ED5}" srcOrd="1" destOrd="0" presId="urn:microsoft.com/office/officeart/2005/8/layout/list1"/>
    <dgm:cxn modelId="{C3808643-8E9E-4FA4-A761-FE6B05C71A87}" type="presParOf" srcId="{D1890609-685F-4105-8797-24817FB1C956}" destId="{7A29F988-A1A4-4DE9-8BA4-B058D1F65881}" srcOrd="0" destOrd="0" presId="urn:microsoft.com/office/officeart/2005/8/layout/list1"/>
    <dgm:cxn modelId="{2F0D9C89-80F7-46C8-88C3-19E93A537E7F}" type="presParOf" srcId="{7A29F988-A1A4-4DE9-8BA4-B058D1F65881}" destId="{5A4EC900-9CF5-44A7-BEA1-45AD758F36D1}" srcOrd="0" destOrd="0" presId="urn:microsoft.com/office/officeart/2005/8/layout/list1"/>
    <dgm:cxn modelId="{AD950F2F-A0E6-4036-8CBF-4A3FF07AB10D}" type="presParOf" srcId="{7A29F988-A1A4-4DE9-8BA4-B058D1F65881}" destId="{F74965CC-76DC-44B1-8201-82E3B6337ED5}" srcOrd="1" destOrd="0" presId="urn:microsoft.com/office/officeart/2005/8/layout/list1"/>
    <dgm:cxn modelId="{D7862707-4D2F-4ADF-93B0-7C2484B5706E}" type="presParOf" srcId="{D1890609-685F-4105-8797-24817FB1C956}" destId="{EBBB36AE-0CCC-4D10-8EB2-5177029DA503}" srcOrd="1" destOrd="0" presId="urn:microsoft.com/office/officeart/2005/8/layout/list1"/>
    <dgm:cxn modelId="{85281D69-BAE9-40B1-AB41-ACF7849053C7}" type="presParOf" srcId="{D1890609-685F-4105-8797-24817FB1C956}" destId="{44530221-9C1D-4E59-8F24-C86E07CC18C6}" srcOrd="2" destOrd="0" presId="urn:microsoft.com/office/officeart/2005/8/layout/list1"/>
    <dgm:cxn modelId="{53179CB8-DED1-4832-BE7E-34A3E3ABA51F}" type="presParOf" srcId="{D1890609-685F-4105-8797-24817FB1C956}" destId="{8F760D28-B1FF-4512-B131-B65C4B2CE0F2}" srcOrd="3" destOrd="0" presId="urn:microsoft.com/office/officeart/2005/8/layout/list1"/>
    <dgm:cxn modelId="{79E950C9-E753-4C34-B0E8-46C423202DC3}" type="presParOf" srcId="{D1890609-685F-4105-8797-24817FB1C956}" destId="{143EC981-DEF4-4988-96DF-BA032217AC1E}" srcOrd="4" destOrd="0" presId="urn:microsoft.com/office/officeart/2005/8/layout/list1"/>
    <dgm:cxn modelId="{A33C0221-8ED0-4C39-9824-57F405ACB94D}" type="presParOf" srcId="{143EC981-DEF4-4988-96DF-BA032217AC1E}" destId="{3DDFBBA2-B1FA-4371-811D-42F84900191F}" srcOrd="0" destOrd="0" presId="urn:microsoft.com/office/officeart/2005/8/layout/list1"/>
    <dgm:cxn modelId="{C75A420A-CDB3-4CE5-8CA1-00661032D6F2}" type="presParOf" srcId="{143EC981-DEF4-4988-96DF-BA032217AC1E}" destId="{3C44B67B-4860-4937-93C3-C56E7580E230}" srcOrd="1" destOrd="0" presId="urn:microsoft.com/office/officeart/2005/8/layout/list1"/>
    <dgm:cxn modelId="{285D395A-744A-424B-8DE4-E0392D719BEE}" type="presParOf" srcId="{D1890609-685F-4105-8797-24817FB1C956}" destId="{65F66F67-A3B7-4BAE-B410-990D304DF422}" srcOrd="5" destOrd="0" presId="urn:microsoft.com/office/officeart/2005/8/layout/list1"/>
    <dgm:cxn modelId="{F18C0D36-4FC3-4651-AFB7-EADE197136F5}" type="presParOf" srcId="{D1890609-685F-4105-8797-24817FB1C956}" destId="{B3D1AA91-1A45-4233-8EF4-EEF22419AD60}" srcOrd="6" destOrd="0" presId="urn:microsoft.com/office/officeart/2005/8/layout/list1"/>
    <dgm:cxn modelId="{A4CAA199-5EDD-422F-8852-DC48B0E06C5D}" type="presParOf" srcId="{D1890609-685F-4105-8797-24817FB1C956}" destId="{1A592AE8-211D-432C-8072-5DDCC245CCB7}" srcOrd="7" destOrd="0" presId="urn:microsoft.com/office/officeart/2005/8/layout/list1"/>
    <dgm:cxn modelId="{D4AA6FAF-70BF-46CA-9C9F-31E2CAEC64E4}" type="presParOf" srcId="{D1890609-685F-4105-8797-24817FB1C956}" destId="{D9DE66F0-A716-4679-80F5-53AD8F0B85FD}" srcOrd="8" destOrd="0" presId="urn:microsoft.com/office/officeart/2005/8/layout/list1"/>
    <dgm:cxn modelId="{1D7ACFE5-5DE3-487F-953C-10F1A7884213}" type="presParOf" srcId="{D9DE66F0-A716-4679-80F5-53AD8F0B85FD}" destId="{52A22ADB-B247-4503-9DD7-0F068BF10655}" srcOrd="0" destOrd="0" presId="urn:microsoft.com/office/officeart/2005/8/layout/list1"/>
    <dgm:cxn modelId="{C8F6771D-37F8-40FD-83B9-C2A86093F30E}" type="presParOf" srcId="{D9DE66F0-A716-4679-80F5-53AD8F0B85FD}" destId="{CAEAA384-6C59-4D74-9A7F-D6B1F6CC8220}" srcOrd="1" destOrd="0" presId="urn:microsoft.com/office/officeart/2005/8/layout/list1"/>
    <dgm:cxn modelId="{70B40AD7-D65E-4E26-B38D-0D0EED29BA06}" type="presParOf" srcId="{D1890609-685F-4105-8797-24817FB1C956}" destId="{299B0AD2-0AC3-4968-919C-891A2124BCD3}" srcOrd="9" destOrd="0" presId="urn:microsoft.com/office/officeart/2005/8/layout/list1"/>
    <dgm:cxn modelId="{C95B6907-001E-4C48-A0FD-1D249E0D26C6}" type="presParOf" srcId="{D1890609-685F-4105-8797-24817FB1C956}" destId="{ADF957AC-D434-4592-9527-2A97C4D71E74}" srcOrd="10" destOrd="0" presId="urn:microsoft.com/office/officeart/2005/8/layout/list1"/>
    <dgm:cxn modelId="{EA23878F-2195-4089-9A11-2E8C4494910A}" type="presParOf" srcId="{D1890609-685F-4105-8797-24817FB1C956}" destId="{C04DE822-F610-404B-A823-AF789B89D6A4}" srcOrd="11" destOrd="0" presId="urn:microsoft.com/office/officeart/2005/8/layout/list1"/>
    <dgm:cxn modelId="{6E0AC56F-6D2F-4A43-95D8-1A7DEC615648}" type="presParOf" srcId="{D1890609-685F-4105-8797-24817FB1C956}" destId="{E1E287D9-0941-4F69-A5B9-C07FEC0B5399}" srcOrd="12" destOrd="0" presId="urn:microsoft.com/office/officeart/2005/8/layout/list1"/>
    <dgm:cxn modelId="{5D67262C-2CF1-4556-BB86-9E881330CB8A}" type="presParOf" srcId="{E1E287D9-0941-4F69-A5B9-C07FEC0B5399}" destId="{7D23BBAB-1C05-42F0-928C-EFB1724B101A}" srcOrd="0" destOrd="0" presId="urn:microsoft.com/office/officeart/2005/8/layout/list1"/>
    <dgm:cxn modelId="{EEFB6341-29C5-4AA8-8486-C1109ED80A2D}" type="presParOf" srcId="{E1E287D9-0941-4F69-A5B9-C07FEC0B5399}" destId="{95C1ABC3-CB70-4475-89A3-EF09F8B8D1A0}" srcOrd="1" destOrd="0" presId="urn:microsoft.com/office/officeart/2005/8/layout/list1"/>
    <dgm:cxn modelId="{2744721F-CA43-4CF6-8395-17601E98460F}" type="presParOf" srcId="{D1890609-685F-4105-8797-24817FB1C956}" destId="{A1AD162E-7A9B-4AFB-85B6-9AE22B116164}" srcOrd="13" destOrd="0" presId="urn:microsoft.com/office/officeart/2005/8/layout/list1"/>
    <dgm:cxn modelId="{EDE9CCD3-C1C4-4DF3-B6ED-1461AE820E0C}" type="presParOf" srcId="{D1890609-685F-4105-8797-24817FB1C956}" destId="{981C49A3-5CCE-4EA8-A45F-4A290EEE121C}" srcOrd="14" destOrd="0" presId="urn:microsoft.com/office/officeart/2005/8/layout/list1"/>
    <dgm:cxn modelId="{4F89FF25-C2BF-4961-B34E-1E67B581352F}" type="presParOf" srcId="{D1890609-685F-4105-8797-24817FB1C956}" destId="{1198C13A-7A8B-4313-8F5A-ABCA4E49C0FC}" srcOrd="15" destOrd="0" presId="urn:microsoft.com/office/officeart/2005/8/layout/list1"/>
    <dgm:cxn modelId="{AC3F2034-D0A6-4A06-B0E9-95C5D8341CF8}" type="presParOf" srcId="{D1890609-685F-4105-8797-24817FB1C956}" destId="{F24B241A-138D-4B09-AB38-E982CD39094E}" srcOrd="16" destOrd="0" presId="urn:microsoft.com/office/officeart/2005/8/layout/list1"/>
    <dgm:cxn modelId="{18B3F9EA-71D9-4072-B075-DDADFFED9515}" type="presParOf" srcId="{F24B241A-138D-4B09-AB38-E982CD39094E}" destId="{D448A0DC-DE83-4CF8-8D6F-5EA7ADF1F1C4}" srcOrd="0" destOrd="0" presId="urn:microsoft.com/office/officeart/2005/8/layout/list1"/>
    <dgm:cxn modelId="{D18698C6-A705-4242-801F-200426157E2D}" type="presParOf" srcId="{F24B241A-138D-4B09-AB38-E982CD39094E}" destId="{0E78508D-2E39-4D9E-93E0-D0FD5AEA06B6}" srcOrd="1" destOrd="0" presId="urn:microsoft.com/office/officeart/2005/8/layout/list1"/>
    <dgm:cxn modelId="{1E4C867B-80C1-4590-B3D0-4158A0DEC73A}" type="presParOf" srcId="{D1890609-685F-4105-8797-24817FB1C956}" destId="{6159FF25-B2AE-438D-9AD9-99F3E6D395B9}" srcOrd="17" destOrd="0" presId="urn:microsoft.com/office/officeart/2005/8/layout/list1"/>
    <dgm:cxn modelId="{53192726-8C36-40AC-80AB-E1154AFC410E}" type="presParOf" srcId="{D1890609-685F-4105-8797-24817FB1C956}" destId="{F3BA86B2-FF9C-4310-9CAC-7B43BF5F2E3D}" srcOrd="18" destOrd="0" presId="urn:microsoft.com/office/officeart/2005/8/layout/list1"/>
    <dgm:cxn modelId="{3598331E-8952-4669-BAE8-317A7729F6A8}" type="presParOf" srcId="{D1890609-685F-4105-8797-24817FB1C956}" destId="{04DA9389-B485-48A8-A1A2-D8E8225B9990}" srcOrd="19" destOrd="0" presId="urn:microsoft.com/office/officeart/2005/8/layout/list1"/>
    <dgm:cxn modelId="{546468A4-46B6-4D7A-B802-AB3F9819E52C}" type="presParOf" srcId="{D1890609-685F-4105-8797-24817FB1C956}" destId="{51B20F8B-01E0-4044-90F9-B7FC8C767767}" srcOrd="20" destOrd="0" presId="urn:microsoft.com/office/officeart/2005/8/layout/list1"/>
    <dgm:cxn modelId="{655B69A1-A90C-4656-A943-71B4F9B544AC}" type="presParOf" srcId="{51B20F8B-01E0-4044-90F9-B7FC8C767767}" destId="{8D6EC0C8-B964-46BB-8ACC-F8E577773471}" srcOrd="0" destOrd="0" presId="urn:microsoft.com/office/officeart/2005/8/layout/list1"/>
    <dgm:cxn modelId="{CED675D9-959B-4734-8BE4-5CF0303F5997}" type="presParOf" srcId="{51B20F8B-01E0-4044-90F9-B7FC8C767767}" destId="{0AC7586F-2776-4119-B41F-71BA6E6BE17D}" srcOrd="1" destOrd="0" presId="urn:microsoft.com/office/officeart/2005/8/layout/list1"/>
    <dgm:cxn modelId="{9DC3D2BE-BA86-4968-8675-CA6783351173}" type="presParOf" srcId="{D1890609-685F-4105-8797-24817FB1C956}" destId="{B9AAC7EB-A6EB-45FE-81D5-4200BB4AE396}" srcOrd="21" destOrd="0" presId="urn:microsoft.com/office/officeart/2005/8/layout/list1"/>
    <dgm:cxn modelId="{F851CAA0-E92C-4A5C-89CC-847019E8E8FB}" type="presParOf" srcId="{D1890609-685F-4105-8797-24817FB1C956}" destId="{B156302C-3520-4EBE-9661-950503E11F79}" srcOrd="22" destOrd="0" presId="urn:microsoft.com/office/officeart/2005/8/layout/list1"/>
    <dgm:cxn modelId="{F74C9493-67B3-4260-8E3B-43075DB0773C}" type="presParOf" srcId="{D1890609-685F-4105-8797-24817FB1C956}" destId="{4054D051-2633-4077-92E7-FEAC216A3DA9}" srcOrd="23" destOrd="0" presId="urn:microsoft.com/office/officeart/2005/8/layout/list1"/>
    <dgm:cxn modelId="{9515D986-17E8-42B7-B852-7AD627F6E91C}" type="presParOf" srcId="{D1890609-685F-4105-8797-24817FB1C956}" destId="{7A9E8E8C-3CE5-42DD-9EC0-41BBC77D6F7D}" srcOrd="24" destOrd="0" presId="urn:microsoft.com/office/officeart/2005/8/layout/list1"/>
    <dgm:cxn modelId="{FA06295B-4F44-4452-A6E9-0593A1B1CFF9}" type="presParOf" srcId="{7A9E8E8C-3CE5-42DD-9EC0-41BBC77D6F7D}" destId="{5D065EC7-F6A2-412F-8C99-EEFAA9F6556C}" srcOrd="0" destOrd="0" presId="urn:microsoft.com/office/officeart/2005/8/layout/list1"/>
    <dgm:cxn modelId="{FBFE9163-5BC9-4D6B-ABEE-A3A472339555}" type="presParOf" srcId="{7A9E8E8C-3CE5-42DD-9EC0-41BBC77D6F7D}" destId="{B2D8D75B-9313-4086-8849-528679AE039E}" srcOrd="1" destOrd="0" presId="urn:microsoft.com/office/officeart/2005/8/layout/list1"/>
    <dgm:cxn modelId="{7DBBE593-8F4F-430F-A14B-FF83BEE391F7}" type="presParOf" srcId="{D1890609-685F-4105-8797-24817FB1C956}" destId="{092688F6-9F0E-4B63-8444-CAA380CF1B23}" srcOrd="25" destOrd="0" presId="urn:microsoft.com/office/officeart/2005/8/layout/list1"/>
    <dgm:cxn modelId="{920456D8-DCA9-4EFD-9E25-2CDE78C55111}" type="presParOf" srcId="{D1890609-685F-4105-8797-24817FB1C956}" destId="{C4B11EE2-8297-4754-A8D9-15DF79343FB3}"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14DDA9-E3D5-4012-BE62-D635BABC9C5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A8973D0-25DA-40C1-A12D-1C5949738696}">
      <dgm:prSet/>
      <dgm:spPr/>
      <dgm:t>
        <a:bodyPr/>
        <a:lstStyle/>
        <a:p>
          <a:r>
            <a:rPr lang="en-US"/>
            <a:t>Recognizes the prevalence of adverse childhood experiences/trauma among all people</a:t>
          </a:r>
        </a:p>
      </dgm:t>
    </dgm:pt>
    <dgm:pt modelId="{B93C0297-5059-4A7C-A125-E78FAF1DA4A5}" type="parTrans" cxnId="{ACED32CB-03D8-4B7D-B71D-F26BE0E5A06B}">
      <dgm:prSet/>
      <dgm:spPr/>
      <dgm:t>
        <a:bodyPr/>
        <a:lstStyle/>
        <a:p>
          <a:endParaRPr lang="en-US"/>
        </a:p>
      </dgm:t>
    </dgm:pt>
    <dgm:pt modelId="{92773FCE-B31F-4239-A75E-30C038E4F769}" type="sibTrans" cxnId="{ACED32CB-03D8-4B7D-B71D-F26BE0E5A06B}">
      <dgm:prSet/>
      <dgm:spPr/>
      <dgm:t>
        <a:bodyPr/>
        <a:lstStyle/>
        <a:p>
          <a:endParaRPr lang="en-US"/>
        </a:p>
      </dgm:t>
    </dgm:pt>
    <dgm:pt modelId="{167E31BD-2DF5-4C00-B6AF-0C25B38168FD}">
      <dgm:prSet/>
      <dgm:spPr/>
      <dgm:t>
        <a:bodyPr/>
        <a:lstStyle/>
        <a:p>
          <a:r>
            <a:rPr lang="en-US"/>
            <a:t>Assumes individual more likely than not has a trauma history</a:t>
          </a:r>
        </a:p>
      </dgm:t>
    </dgm:pt>
    <dgm:pt modelId="{26FAFEAB-556E-42C2-9EFA-AADDBE626E74}" type="parTrans" cxnId="{0D39AABB-9D90-43BC-84CF-11306B1E67D6}">
      <dgm:prSet/>
      <dgm:spPr/>
      <dgm:t>
        <a:bodyPr/>
        <a:lstStyle/>
        <a:p>
          <a:endParaRPr lang="en-US"/>
        </a:p>
      </dgm:t>
    </dgm:pt>
    <dgm:pt modelId="{C3A4C617-45E0-4F6A-9B22-C73975C4AA92}" type="sibTrans" cxnId="{0D39AABB-9D90-43BC-84CF-11306B1E67D6}">
      <dgm:prSet/>
      <dgm:spPr/>
      <dgm:t>
        <a:bodyPr/>
        <a:lstStyle/>
        <a:p>
          <a:endParaRPr lang="en-US"/>
        </a:p>
      </dgm:t>
    </dgm:pt>
    <dgm:pt modelId="{47082AB9-B5B0-404B-8410-97AD133392FB}">
      <dgm:prSet/>
      <dgm:spPr/>
      <dgm:t>
        <a:bodyPr/>
        <a:lstStyle/>
        <a:p>
          <a:r>
            <a:rPr lang="en-US" dirty="0"/>
            <a:t>Recognizes many behaviors and symptoms are the result of experiencing and coping with trauma</a:t>
          </a:r>
        </a:p>
      </dgm:t>
    </dgm:pt>
    <dgm:pt modelId="{3EA9688B-FB16-4A02-B2FC-3347EBD5AA2F}" type="parTrans" cxnId="{92E125E6-4542-4F44-AD39-94AC7D17E283}">
      <dgm:prSet/>
      <dgm:spPr/>
      <dgm:t>
        <a:bodyPr/>
        <a:lstStyle/>
        <a:p>
          <a:endParaRPr lang="en-US"/>
        </a:p>
      </dgm:t>
    </dgm:pt>
    <dgm:pt modelId="{C6C6523A-B54F-4D63-B585-F0A21240093A}" type="sibTrans" cxnId="{92E125E6-4542-4F44-AD39-94AC7D17E283}">
      <dgm:prSet/>
      <dgm:spPr/>
      <dgm:t>
        <a:bodyPr/>
        <a:lstStyle/>
        <a:p>
          <a:endParaRPr lang="en-US"/>
        </a:p>
      </dgm:t>
    </dgm:pt>
    <dgm:pt modelId="{D47A8EDA-1FE4-452F-8526-9DF0DE9404BF}">
      <dgm:prSet/>
      <dgm:spPr/>
      <dgm:t>
        <a:bodyPr/>
        <a:lstStyle/>
        <a:p>
          <a:r>
            <a:rPr lang="en-US"/>
            <a:t>Shifts the question from “What’s wrong with you?” to “What has happened to you?”</a:t>
          </a:r>
        </a:p>
      </dgm:t>
    </dgm:pt>
    <dgm:pt modelId="{DC754416-7ECD-4765-8C79-20996A1FC375}" type="parTrans" cxnId="{AE9C3CF8-A52B-4060-8398-34E316C14F53}">
      <dgm:prSet/>
      <dgm:spPr/>
      <dgm:t>
        <a:bodyPr/>
        <a:lstStyle/>
        <a:p>
          <a:endParaRPr lang="en-US"/>
        </a:p>
      </dgm:t>
    </dgm:pt>
    <dgm:pt modelId="{826153A1-CA11-47CA-A34D-70894B9A0268}" type="sibTrans" cxnId="{AE9C3CF8-A52B-4060-8398-34E316C14F53}">
      <dgm:prSet/>
      <dgm:spPr/>
      <dgm:t>
        <a:bodyPr/>
        <a:lstStyle/>
        <a:p>
          <a:endParaRPr lang="en-US"/>
        </a:p>
      </dgm:t>
    </dgm:pt>
    <dgm:pt modelId="{6DC153CA-869F-4E39-A880-A1FADD4A7F69}" type="pres">
      <dgm:prSet presAssocID="{3114DDA9-E3D5-4012-BE62-D635BABC9C53}" presName="root" presStyleCnt="0">
        <dgm:presLayoutVars>
          <dgm:dir/>
          <dgm:resizeHandles val="exact"/>
        </dgm:presLayoutVars>
      </dgm:prSet>
      <dgm:spPr/>
    </dgm:pt>
    <dgm:pt modelId="{D7154345-E157-4B68-BF53-45DF8F942F1D}" type="pres">
      <dgm:prSet presAssocID="{DA8973D0-25DA-40C1-A12D-1C5949738696}" presName="compNode" presStyleCnt="0"/>
      <dgm:spPr/>
    </dgm:pt>
    <dgm:pt modelId="{A1DA43C3-203B-4FB6-952D-71E538B55C6D}" type="pres">
      <dgm:prSet presAssocID="{DA8973D0-25DA-40C1-A12D-1C5949738696}" presName="bgRect" presStyleLbl="bgShp" presStyleIdx="0" presStyleCnt="3"/>
      <dgm:spPr/>
    </dgm:pt>
    <dgm:pt modelId="{3BD8D570-9D31-48D1-BBD7-B7D7F950D081}" type="pres">
      <dgm:prSet presAssocID="{DA8973D0-25DA-40C1-A12D-1C594973869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9399B382-9931-46A7-BF8A-4A241720E454}" type="pres">
      <dgm:prSet presAssocID="{DA8973D0-25DA-40C1-A12D-1C5949738696}" presName="spaceRect" presStyleCnt="0"/>
      <dgm:spPr/>
    </dgm:pt>
    <dgm:pt modelId="{F0FA205D-B148-4A10-96E9-FB0A8A269B7A}" type="pres">
      <dgm:prSet presAssocID="{DA8973D0-25DA-40C1-A12D-1C5949738696}" presName="parTx" presStyleLbl="revTx" presStyleIdx="0" presStyleCnt="4">
        <dgm:presLayoutVars>
          <dgm:chMax val="0"/>
          <dgm:chPref val="0"/>
        </dgm:presLayoutVars>
      </dgm:prSet>
      <dgm:spPr/>
    </dgm:pt>
    <dgm:pt modelId="{02A81454-82CE-4A87-92B4-F9018C14F8CF}" type="pres">
      <dgm:prSet presAssocID="{DA8973D0-25DA-40C1-A12D-1C5949738696}" presName="desTx" presStyleLbl="revTx" presStyleIdx="1" presStyleCnt="4">
        <dgm:presLayoutVars/>
      </dgm:prSet>
      <dgm:spPr/>
    </dgm:pt>
    <dgm:pt modelId="{8738511C-A296-4B53-8602-A79D1F8C6A35}" type="pres">
      <dgm:prSet presAssocID="{92773FCE-B31F-4239-A75E-30C038E4F769}" presName="sibTrans" presStyleCnt="0"/>
      <dgm:spPr/>
    </dgm:pt>
    <dgm:pt modelId="{3D53AB95-926D-44EF-8836-F0B8D5F284BE}" type="pres">
      <dgm:prSet presAssocID="{47082AB9-B5B0-404B-8410-97AD133392FB}" presName="compNode" presStyleCnt="0"/>
      <dgm:spPr/>
    </dgm:pt>
    <dgm:pt modelId="{41718642-A4CD-4894-8919-DCBC24752E9D}" type="pres">
      <dgm:prSet presAssocID="{47082AB9-B5B0-404B-8410-97AD133392FB}" presName="bgRect" presStyleLbl="bgShp" presStyleIdx="1" presStyleCnt="3"/>
      <dgm:spPr/>
    </dgm:pt>
    <dgm:pt modelId="{F7285CE4-A617-43C2-8546-BAEADE85BDEC}" type="pres">
      <dgm:prSet presAssocID="{47082AB9-B5B0-404B-8410-97AD133392F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F92AC146-5BDF-4527-BC0D-14AB4A2D5F61}" type="pres">
      <dgm:prSet presAssocID="{47082AB9-B5B0-404B-8410-97AD133392FB}" presName="spaceRect" presStyleCnt="0"/>
      <dgm:spPr/>
    </dgm:pt>
    <dgm:pt modelId="{9D24939D-463C-4050-B2A3-8D4053A7375A}" type="pres">
      <dgm:prSet presAssocID="{47082AB9-B5B0-404B-8410-97AD133392FB}" presName="parTx" presStyleLbl="revTx" presStyleIdx="2" presStyleCnt="4">
        <dgm:presLayoutVars>
          <dgm:chMax val="0"/>
          <dgm:chPref val="0"/>
        </dgm:presLayoutVars>
      </dgm:prSet>
      <dgm:spPr/>
    </dgm:pt>
    <dgm:pt modelId="{0842299C-FD34-4F96-9ABD-E3F473DB3E40}" type="pres">
      <dgm:prSet presAssocID="{C6C6523A-B54F-4D63-B585-F0A21240093A}" presName="sibTrans" presStyleCnt="0"/>
      <dgm:spPr/>
    </dgm:pt>
    <dgm:pt modelId="{9037B67F-7901-42F7-BA78-0D35E1CC5F4E}" type="pres">
      <dgm:prSet presAssocID="{D47A8EDA-1FE4-452F-8526-9DF0DE9404BF}" presName="compNode" presStyleCnt="0"/>
      <dgm:spPr/>
    </dgm:pt>
    <dgm:pt modelId="{03AC31AA-AF13-42E0-90F1-4EAC7489E350}" type="pres">
      <dgm:prSet presAssocID="{D47A8EDA-1FE4-452F-8526-9DF0DE9404BF}" presName="bgRect" presStyleLbl="bgShp" presStyleIdx="2" presStyleCnt="3"/>
      <dgm:spPr/>
    </dgm:pt>
    <dgm:pt modelId="{E399C645-9849-4E68-94F5-6A9B9E514F1B}" type="pres">
      <dgm:prSet presAssocID="{D47A8EDA-1FE4-452F-8526-9DF0DE9404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A8CFE8A2-285A-4245-A8A2-D92F0DBB7DF8}" type="pres">
      <dgm:prSet presAssocID="{D47A8EDA-1FE4-452F-8526-9DF0DE9404BF}" presName="spaceRect" presStyleCnt="0"/>
      <dgm:spPr/>
    </dgm:pt>
    <dgm:pt modelId="{3B319D37-EBE0-4678-95B8-4A31CF744E8D}" type="pres">
      <dgm:prSet presAssocID="{D47A8EDA-1FE4-452F-8526-9DF0DE9404BF}" presName="parTx" presStyleLbl="revTx" presStyleIdx="3" presStyleCnt="4">
        <dgm:presLayoutVars>
          <dgm:chMax val="0"/>
          <dgm:chPref val="0"/>
        </dgm:presLayoutVars>
      </dgm:prSet>
      <dgm:spPr/>
    </dgm:pt>
  </dgm:ptLst>
  <dgm:cxnLst>
    <dgm:cxn modelId="{D65CC421-3954-4FDA-89C5-B3BA5CEA7539}" type="presOf" srcId="{47082AB9-B5B0-404B-8410-97AD133392FB}" destId="{9D24939D-463C-4050-B2A3-8D4053A7375A}" srcOrd="0" destOrd="0" presId="urn:microsoft.com/office/officeart/2018/2/layout/IconVerticalSolidList"/>
    <dgm:cxn modelId="{9B88EF6A-A36C-4A30-823A-6812637AD8F4}" type="presOf" srcId="{D47A8EDA-1FE4-452F-8526-9DF0DE9404BF}" destId="{3B319D37-EBE0-4678-95B8-4A31CF744E8D}" srcOrd="0" destOrd="0" presId="urn:microsoft.com/office/officeart/2018/2/layout/IconVerticalSolidList"/>
    <dgm:cxn modelId="{79C7396E-8842-4703-89B6-E852955CA7D3}" type="presOf" srcId="{3114DDA9-E3D5-4012-BE62-D635BABC9C53}" destId="{6DC153CA-869F-4E39-A880-A1FADD4A7F69}" srcOrd="0" destOrd="0" presId="urn:microsoft.com/office/officeart/2018/2/layout/IconVerticalSolidList"/>
    <dgm:cxn modelId="{D82753B1-C763-4C7E-84B3-BDA1A16D4C2B}" type="presOf" srcId="{DA8973D0-25DA-40C1-A12D-1C5949738696}" destId="{F0FA205D-B148-4A10-96E9-FB0A8A269B7A}" srcOrd="0" destOrd="0" presId="urn:microsoft.com/office/officeart/2018/2/layout/IconVerticalSolidList"/>
    <dgm:cxn modelId="{0D39AABB-9D90-43BC-84CF-11306B1E67D6}" srcId="{DA8973D0-25DA-40C1-A12D-1C5949738696}" destId="{167E31BD-2DF5-4C00-B6AF-0C25B38168FD}" srcOrd="0" destOrd="0" parTransId="{26FAFEAB-556E-42C2-9EFA-AADDBE626E74}" sibTransId="{C3A4C617-45E0-4F6A-9B22-C73975C4AA92}"/>
    <dgm:cxn modelId="{ACED32CB-03D8-4B7D-B71D-F26BE0E5A06B}" srcId="{3114DDA9-E3D5-4012-BE62-D635BABC9C53}" destId="{DA8973D0-25DA-40C1-A12D-1C5949738696}" srcOrd="0" destOrd="0" parTransId="{B93C0297-5059-4A7C-A125-E78FAF1DA4A5}" sibTransId="{92773FCE-B31F-4239-A75E-30C038E4F769}"/>
    <dgm:cxn modelId="{92E125E6-4542-4F44-AD39-94AC7D17E283}" srcId="{3114DDA9-E3D5-4012-BE62-D635BABC9C53}" destId="{47082AB9-B5B0-404B-8410-97AD133392FB}" srcOrd="1" destOrd="0" parTransId="{3EA9688B-FB16-4A02-B2FC-3347EBD5AA2F}" sibTransId="{C6C6523A-B54F-4D63-B585-F0A21240093A}"/>
    <dgm:cxn modelId="{79BB67E8-0205-4B9C-A222-4AE776BCF736}" type="presOf" srcId="{167E31BD-2DF5-4C00-B6AF-0C25B38168FD}" destId="{02A81454-82CE-4A87-92B4-F9018C14F8CF}" srcOrd="0" destOrd="0" presId="urn:microsoft.com/office/officeart/2018/2/layout/IconVerticalSolidList"/>
    <dgm:cxn modelId="{AE9C3CF8-A52B-4060-8398-34E316C14F53}" srcId="{3114DDA9-E3D5-4012-BE62-D635BABC9C53}" destId="{D47A8EDA-1FE4-452F-8526-9DF0DE9404BF}" srcOrd="2" destOrd="0" parTransId="{DC754416-7ECD-4765-8C79-20996A1FC375}" sibTransId="{826153A1-CA11-47CA-A34D-70894B9A0268}"/>
    <dgm:cxn modelId="{DAACBD6A-BAE5-47CD-9CBD-5C0C32F6C0A2}" type="presParOf" srcId="{6DC153CA-869F-4E39-A880-A1FADD4A7F69}" destId="{D7154345-E157-4B68-BF53-45DF8F942F1D}" srcOrd="0" destOrd="0" presId="urn:microsoft.com/office/officeart/2018/2/layout/IconVerticalSolidList"/>
    <dgm:cxn modelId="{8F60EA98-5052-44D1-BB80-0FF583035CF3}" type="presParOf" srcId="{D7154345-E157-4B68-BF53-45DF8F942F1D}" destId="{A1DA43C3-203B-4FB6-952D-71E538B55C6D}" srcOrd="0" destOrd="0" presId="urn:microsoft.com/office/officeart/2018/2/layout/IconVerticalSolidList"/>
    <dgm:cxn modelId="{5536CC94-A4E5-4C35-BBBA-EC17133CC592}" type="presParOf" srcId="{D7154345-E157-4B68-BF53-45DF8F942F1D}" destId="{3BD8D570-9D31-48D1-BBD7-B7D7F950D081}" srcOrd="1" destOrd="0" presId="urn:microsoft.com/office/officeart/2018/2/layout/IconVerticalSolidList"/>
    <dgm:cxn modelId="{193539A2-43C3-46CD-A2FA-0194D69D2FB1}" type="presParOf" srcId="{D7154345-E157-4B68-BF53-45DF8F942F1D}" destId="{9399B382-9931-46A7-BF8A-4A241720E454}" srcOrd="2" destOrd="0" presId="urn:microsoft.com/office/officeart/2018/2/layout/IconVerticalSolidList"/>
    <dgm:cxn modelId="{2D7E006F-FB8A-474D-9804-1E1D3DD56000}" type="presParOf" srcId="{D7154345-E157-4B68-BF53-45DF8F942F1D}" destId="{F0FA205D-B148-4A10-96E9-FB0A8A269B7A}" srcOrd="3" destOrd="0" presId="urn:microsoft.com/office/officeart/2018/2/layout/IconVerticalSolidList"/>
    <dgm:cxn modelId="{BACA0BD5-0A07-4B77-9A6F-986F079659A8}" type="presParOf" srcId="{D7154345-E157-4B68-BF53-45DF8F942F1D}" destId="{02A81454-82CE-4A87-92B4-F9018C14F8CF}" srcOrd="4" destOrd="0" presId="urn:microsoft.com/office/officeart/2018/2/layout/IconVerticalSolidList"/>
    <dgm:cxn modelId="{F7BA8CF4-7B9C-42E4-B1EB-AD12C9414230}" type="presParOf" srcId="{6DC153CA-869F-4E39-A880-A1FADD4A7F69}" destId="{8738511C-A296-4B53-8602-A79D1F8C6A35}" srcOrd="1" destOrd="0" presId="urn:microsoft.com/office/officeart/2018/2/layout/IconVerticalSolidList"/>
    <dgm:cxn modelId="{78C7CB3E-4866-4BC5-9DB0-9AA3BD0008FB}" type="presParOf" srcId="{6DC153CA-869F-4E39-A880-A1FADD4A7F69}" destId="{3D53AB95-926D-44EF-8836-F0B8D5F284BE}" srcOrd="2" destOrd="0" presId="urn:microsoft.com/office/officeart/2018/2/layout/IconVerticalSolidList"/>
    <dgm:cxn modelId="{08309CED-BBDD-48A7-A320-A187AA2AFC0C}" type="presParOf" srcId="{3D53AB95-926D-44EF-8836-F0B8D5F284BE}" destId="{41718642-A4CD-4894-8919-DCBC24752E9D}" srcOrd="0" destOrd="0" presId="urn:microsoft.com/office/officeart/2018/2/layout/IconVerticalSolidList"/>
    <dgm:cxn modelId="{AB54E166-4451-4925-9CE2-17772008F39C}" type="presParOf" srcId="{3D53AB95-926D-44EF-8836-F0B8D5F284BE}" destId="{F7285CE4-A617-43C2-8546-BAEADE85BDEC}" srcOrd="1" destOrd="0" presId="urn:microsoft.com/office/officeart/2018/2/layout/IconVerticalSolidList"/>
    <dgm:cxn modelId="{36BFC75B-0AD3-4112-8E20-87C7E0C180DB}" type="presParOf" srcId="{3D53AB95-926D-44EF-8836-F0B8D5F284BE}" destId="{F92AC146-5BDF-4527-BC0D-14AB4A2D5F61}" srcOrd="2" destOrd="0" presId="urn:microsoft.com/office/officeart/2018/2/layout/IconVerticalSolidList"/>
    <dgm:cxn modelId="{B51B0D3A-1713-42A2-BF40-61F01DADF1D6}" type="presParOf" srcId="{3D53AB95-926D-44EF-8836-F0B8D5F284BE}" destId="{9D24939D-463C-4050-B2A3-8D4053A7375A}" srcOrd="3" destOrd="0" presId="urn:microsoft.com/office/officeart/2018/2/layout/IconVerticalSolidList"/>
    <dgm:cxn modelId="{8A10414F-7861-4A6F-8037-B50B6B2C40DC}" type="presParOf" srcId="{6DC153CA-869F-4E39-A880-A1FADD4A7F69}" destId="{0842299C-FD34-4F96-9ABD-E3F473DB3E40}" srcOrd="3" destOrd="0" presId="urn:microsoft.com/office/officeart/2018/2/layout/IconVerticalSolidList"/>
    <dgm:cxn modelId="{7161C7CF-0DB4-45A0-ABA8-B0F271E9227D}" type="presParOf" srcId="{6DC153CA-869F-4E39-A880-A1FADD4A7F69}" destId="{9037B67F-7901-42F7-BA78-0D35E1CC5F4E}" srcOrd="4" destOrd="0" presId="urn:microsoft.com/office/officeart/2018/2/layout/IconVerticalSolidList"/>
    <dgm:cxn modelId="{45C14979-4F8B-446F-BD4C-BF4E21F13881}" type="presParOf" srcId="{9037B67F-7901-42F7-BA78-0D35E1CC5F4E}" destId="{03AC31AA-AF13-42E0-90F1-4EAC7489E350}" srcOrd="0" destOrd="0" presId="urn:microsoft.com/office/officeart/2018/2/layout/IconVerticalSolidList"/>
    <dgm:cxn modelId="{EBC10C14-D49F-45AF-BDF2-8046D8BE037E}" type="presParOf" srcId="{9037B67F-7901-42F7-BA78-0D35E1CC5F4E}" destId="{E399C645-9849-4E68-94F5-6A9B9E514F1B}" srcOrd="1" destOrd="0" presId="urn:microsoft.com/office/officeart/2018/2/layout/IconVerticalSolidList"/>
    <dgm:cxn modelId="{EABF3072-EC8D-4A3F-A978-899FBC8FB7B2}" type="presParOf" srcId="{9037B67F-7901-42F7-BA78-0D35E1CC5F4E}" destId="{A8CFE8A2-285A-4245-A8A2-D92F0DBB7DF8}" srcOrd="2" destOrd="0" presId="urn:microsoft.com/office/officeart/2018/2/layout/IconVerticalSolidList"/>
    <dgm:cxn modelId="{707246EB-FD4D-40C9-80DB-4FD9BF7602C3}" type="presParOf" srcId="{9037B67F-7901-42F7-BA78-0D35E1CC5F4E}" destId="{3B319D37-EBE0-4678-95B8-4A31CF744E8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EF4CED-D7A3-4109-9DC4-A86C0E9770F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24AF6B1-1DBC-4FF2-A4C5-890E8F562F9E}">
      <dgm:prSet/>
      <dgm:spPr/>
      <dgm:t>
        <a:bodyPr/>
        <a:lstStyle/>
        <a:p>
          <a:r>
            <a:rPr lang="en-US"/>
            <a:t>Respect, kindness </a:t>
          </a:r>
        </a:p>
      </dgm:t>
    </dgm:pt>
    <dgm:pt modelId="{319BA6B9-4533-4422-AA68-10E386945950}" type="parTrans" cxnId="{C4384440-CEBD-4F87-8A2A-1D631683B215}">
      <dgm:prSet/>
      <dgm:spPr/>
      <dgm:t>
        <a:bodyPr/>
        <a:lstStyle/>
        <a:p>
          <a:endParaRPr lang="en-US"/>
        </a:p>
      </dgm:t>
    </dgm:pt>
    <dgm:pt modelId="{09EE667C-DF12-4989-BA99-E3E778BB4899}" type="sibTrans" cxnId="{C4384440-CEBD-4F87-8A2A-1D631683B215}">
      <dgm:prSet/>
      <dgm:spPr/>
      <dgm:t>
        <a:bodyPr/>
        <a:lstStyle/>
        <a:p>
          <a:endParaRPr lang="en-US"/>
        </a:p>
      </dgm:t>
    </dgm:pt>
    <dgm:pt modelId="{A329CC5C-3E0A-401E-BFCA-EE9928A928A8}">
      <dgm:prSet/>
      <dgm:spPr/>
      <dgm:t>
        <a:bodyPr/>
        <a:lstStyle/>
        <a:p>
          <a:r>
            <a:rPr lang="en-US"/>
            <a:t>Support control, choice, autonomy</a:t>
          </a:r>
        </a:p>
      </dgm:t>
    </dgm:pt>
    <dgm:pt modelId="{2221E086-5278-4398-95B7-00A052EA2FA2}" type="parTrans" cxnId="{DA86E02D-FA86-4BC8-96EE-7A53DFDF0C17}">
      <dgm:prSet/>
      <dgm:spPr/>
      <dgm:t>
        <a:bodyPr/>
        <a:lstStyle/>
        <a:p>
          <a:endParaRPr lang="en-US"/>
        </a:p>
      </dgm:t>
    </dgm:pt>
    <dgm:pt modelId="{046E5470-9DB6-44F2-BAD0-6582B9109E49}" type="sibTrans" cxnId="{DA86E02D-FA86-4BC8-96EE-7A53DFDF0C17}">
      <dgm:prSet/>
      <dgm:spPr/>
      <dgm:t>
        <a:bodyPr/>
        <a:lstStyle/>
        <a:p>
          <a:endParaRPr lang="en-US"/>
        </a:p>
      </dgm:t>
    </dgm:pt>
    <dgm:pt modelId="{5D204736-5F46-4906-AB04-86CD7F4CCF37}">
      <dgm:prSet/>
      <dgm:spPr/>
      <dgm:t>
        <a:bodyPr/>
        <a:lstStyle/>
        <a:p>
          <a:r>
            <a:rPr lang="en-US"/>
            <a:t>Use strengths-focused perspective to promote resilience</a:t>
          </a:r>
        </a:p>
      </dgm:t>
    </dgm:pt>
    <dgm:pt modelId="{4126E83B-33DE-43DF-92EC-45748162E57C}" type="parTrans" cxnId="{AC3ACF2D-7C8B-4429-B5DB-1E3E5EB7A260}">
      <dgm:prSet/>
      <dgm:spPr/>
      <dgm:t>
        <a:bodyPr/>
        <a:lstStyle/>
        <a:p>
          <a:endParaRPr lang="en-US"/>
        </a:p>
      </dgm:t>
    </dgm:pt>
    <dgm:pt modelId="{4272DD61-96D1-42CF-9346-D420719B0FE9}" type="sibTrans" cxnId="{AC3ACF2D-7C8B-4429-B5DB-1E3E5EB7A260}">
      <dgm:prSet/>
      <dgm:spPr/>
      <dgm:t>
        <a:bodyPr/>
        <a:lstStyle/>
        <a:p>
          <a:endParaRPr lang="en-US"/>
        </a:p>
      </dgm:t>
    </dgm:pt>
    <dgm:pt modelId="{3BB42D64-9F62-48C3-9220-A93BD9742BA9}">
      <dgm:prSet/>
      <dgm:spPr/>
      <dgm:t>
        <a:bodyPr/>
        <a:lstStyle/>
        <a:p>
          <a:r>
            <a:rPr lang="en-US"/>
            <a:t>Can improve patient engagement</a:t>
          </a:r>
        </a:p>
      </dgm:t>
    </dgm:pt>
    <dgm:pt modelId="{4DEA2D43-C5DF-4342-B1C3-AC8DFA13AA73}" type="parTrans" cxnId="{4B92F672-5866-46C2-AA1E-619A8E48BDA4}">
      <dgm:prSet/>
      <dgm:spPr/>
      <dgm:t>
        <a:bodyPr/>
        <a:lstStyle/>
        <a:p>
          <a:endParaRPr lang="en-US"/>
        </a:p>
      </dgm:t>
    </dgm:pt>
    <dgm:pt modelId="{BE7CDEAD-54CE-49CA-82D0-506476DB7BB1}" type="sibTrans" cxnId="{4B92F672-5866-46C2-AA1E-619A8E48BDA4}">
      <dgm:prSet/>
      <dgm:spPr/>
      <dgm:t>
        <a:bodyPr/>
        <a:lstStyle/>
        <a:p>
          <a:endParaRPr lang="en-US"/>
        </a:p>
      </dgm:t>
    </dgm:pt>
    <dgm:pt modelId="{1320650E-E9EF-4BC6-9B44-0811F7B9269A}">
      <dgm:prSet/>
      <dgm:spPr/>
      <dgm:t>
        <a:bodyPr/>
        <a:lstStyle/>
        <a:p>
          <a:r>
            <a:rPr lang="en-US"/>
            <a:t>Secondary Trauma to healthcare workers</a:t>
          </a:r>
        </a:p>
      </dgm:t>
    </dgm:pt>
    <dgm:pt modelId="{E1F7C642-A3D1-48DA-A630-D033ADDABFB8}" type="parTrans" cxnId="{6C5BA813-4A72-4816-9EE4-A9E3BAC7AF4B}">
      <dgm:prSet/>
      <dgm:spPr/>
      <dgm:t>
        <a:bodyPr/>
        <a:lstStyle/>
        <a:p>
          <a:endParaRPr lang="en-US"/>
        </a:p>
      </dgm:t>
    </dgm:pt>
    <dgm:pt modelId="{19A9DD87-0D87-4B3A-9C39-7378238DDACC}" type="sibTrans" cxnId="{6C5BA813-4A72-4816-9EE4-A9E3BAC7AF4B}">
      <dgm:prSet/>
      <dgm:spPr/>
      <dgm:t>
        <a:bodyPr/>
        <a:lstStyle/>
        <a:p>
          <a:endParaRPr lang="en-US"/>
        </a:p>
      </dgm:t>
    </dgm:pt>
    <dgm:pt modelId="{FCF5AA01-989B-4C9C-8DB1-EB972CB0E021}">
      <dgm:prSet/>
      <dgm:spPr/>
      <dgm:t>
        <a:bodyPr/>
        <a:lstStyle/>
        <a:p>
          <a:r>
            <a:rPr lang="en-US"/>
            <a:t>Burnout Prevention </a:t>
          </a:r>
        </a:p>
      </dgm:t>
    </dgm:pt>
    <dgm:pt modelId="{E9DD416E-E813-4E8A-81E3-6472A6D2AF78}" type="parTrans" cxnId="{44892205-F8A5-42F9-BEEF-C08E36D1CC62}">
      <dgm:prSet/>
      <dgm:spPr/>
      <dgm:t>
        <a:bodyPr/>
        <a:lstStyle/>
        <a:p>
          <a:endParaRPr lang="en-US"/>
        </a:p>
      </dgm:t>
    </dgm:pt>
    <dgm:pt modelId="{7780579E-F630-4551-A189-4821ED9DFD38}" type="sibTrans" cxnId="{44892205-F8A5-42F9-BEEF-C08E36D1CC62}">
      <dgm:prSet/>
      <dgm:spPr/>
      <dgm:t>
        <a:bodyPr/>
        <a:lstStyle/>
        <a:p>
          <a:endParaRPr lang="en-US"/>
        </a:p>
      </dgm:t>
    </dgm:pt>
    <dgm:pt modelId="{0EA109EE-66CA-46D6-83E8-D0B5EE97B1AA}">
      <dgm:prSet/>
      <dgm:spPr/>
      <dgm:t>
        <a:bodyPr/>
        <a:lstStyle/>
        <a:p>
          <a:r>
            <a:rPr lang="en-US"/>
            <a:t>Maintain perspective when plans fail</a:t>
          </a:r>
        </a:p>
      </dgm:t>
    </dgm:pt>
    <dgm:pt modelId="{1053E01A-C80B-492C-9678-16CF0BBDC130}" type="parTrans" cxnId="{C428A104-6051-4EFF-A693-7AA17968F3E3}">
      <dgm:prSet/>
      <dgm:spPr/>
      <dgm:t>
        <a:bodyPr/>
        <a:lstStyle/>
        <a:p>
          <a:endParaRPr lang="en-US"/>
        </a:p>
      </dgm:t>
    </dgm:pt>
    <dgm:pt modelId="{43A4F03D-DC7F-4C30-BAF2-9407340CE4FB}" type="sibTrans" cxnId="{C428A104-6051-4EFF-A693-7AA17968F3E3}">
      <dgm:prSet/>
      <dgm:spPr/>
      <dgm:t>
        <a:bodyPr/>
        <a:lstStyle/>
        <a:p>
          <a:endParaRPr lang="en-US"/>
        </a:p>
      </dgm:t>
    </dgm:pt>
    <dgm:pt modelId="{8F156BEA-80B2-4910-8178-4F8B04C3C129}">
      <dgm:prSet/>
      <dgm:spPr/>
      <dgm:t>
        <a:bodyPr/>
        <a:lstStyle/>
        <a:p>
          <a:r>
            <a:rPr lang="en-US"/>
            <a:t>Prioritize self-care</a:t>
          </a:r>
        </a:p>
      </dgm:t>
    </dgm:pt>
    <dgm:pt modelId="{AA1C6734-2C5C-4352-A13D-4E3B4039F89B}" type="parTrans" cxnId="{A8A6C057-9986-44D1-BF36-DC4B10EFACF4}">
      <dgm:prSet/>
      <dgm:spPr/>
      <dgm:t>
        <a:bodyPr/>
        <a:lstStyle/>
        <a:p>
          <a:endParaRPr lang="en-US"/>
        </a:p>
      </dgm:t>
    </dgm:pt>
    <dgm:pt modelId="{550578B2-4DD6-4899-8A91-EE9C6F7683CF}" type="sibTrans" cxnId="{A8A6C057-9986-44D1-BF36-DC4B10EFACF4}">
      <dgm:prSet/>
      <dgm:spPr/>
      <dgm:t>
        <a:bodyPr/>
        <a:lstStyle/>
        <a:p>
          <a:endParaRPr lang="en-US"/>
        </a:p>
      </dgm:t>
    </dgm:pt>
    <dgm:pt modelId="{F609B89E-BDD7-418A-941F-95C445C9DEAC}" type="pres">
      <dgm:prSet presAssocID="{30EF4CED-D7A3-4109-9DC4-A86C0E9770F5}" presName="root" presStyleCnt="0">
        <dgm:presLayoutVars>
          <dgm:dir/>
          <dgm:resizeHandles val="exact"/>
        </dgm:presLayoutVars>
      </dgm:prSet>
      <dgm:spPr/>
    </dgm:pt>
    <dgm:pt modelId="{9C4855B2-C3F4-4B5A-9647-4C89E78F3F58}" type="pres">
      <dgm:prSet presAssocID="{A24AF6B1-1DBC-4FF2-A4C5-890E8F562F9E}" presName="compNode" presStyleCnt="0"/>
      <dgm:spPr/>
    </dgm:pt>
    <dgm:pt modelId="{E6C7C2E7-0332-4C02-BF40-59C7A1CC2C69}" type="pres">
      <dgm:prSet presAssocID="{A24AF6B1-1DBC-4FF2-A4C5-890E8F562F9E}" presName="bgRect" presStyleLbl="bgShp" presStyleIdx="0" presStyleCnt="5"/>
      <dgm:spPr/>
    </dgm:pt>
    <dgm:pt modelId="{406EB79E-F987-4804-A1DA-48DCDCEE610E}" type="pres">
      <dgm:prSet presAssocID="{A24AF6B1-1DBC-4FF2-A4C5-890E8F562F9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E818C0C5-D9BB-436B-951D-FFE3DCE8055F}" type="pres">
      <dgm:prSet presAssocID="{A24AF6B1-1DBC-4FF2-A4C5-890E8F562F9E}" presName="spaceRect" presStyleCnt="0"/>
      <dgm:spPr/>
    </dgm:pt>
    <dgm:pt modelId="{24285C4E-DD43-4FC8-AF3D-7F5FB579481B}" type="pres">
      <dgm:prSet presAssocID="{A24AF6B1-1DBC-4FF2-A4C5-890E8F562F9E}" presName="parTx" presStyleLbl="revTx" presStyleIdx="0" presStyleCnt="6">
        <dgm:presLayoutVars>
          <dgm:chMax val="0"/>
          <dgm:chPref val="0"/>
        </dgm:presLayoutVars>
      </dgm:prSet>
      <dgm:spPr/>
    </dgm:pt>
    <dgm:pt modelId="{5720911D-8D23-4986-830F-A7FD4CD0A0B5}" type="pres">
      <dgm:prSet presAssocID="{09EE667C-DF12-4989-BA99-E3E778BB4899}" presName="sibTrans" presStyleCnt="0"/>
      <dgm:spPr/>
    </dgm:pt>
    <dgm:pt modelId="{266F53E6-527F-48ED-B830-FB1E58BFC233}" type="pres">
      <dgm:prSet presAssocID="{A329CC5C-3E0A-401E-BFCA-EE9928A928A8}" presName="compNode" presStyleCnt="0"/>
      <dgm:spPr/>
    </dgm:pt>
    <dgm:pt modelId="{D28BF189-AC2F-47D1-925B-66F6F726C38C}" type="pres">
      <dgm:prSet presAssocID="{A329CC5C-3E0A-401E-BFCA-EE9928A928A8}" presName="bgRect" presStyleLbl="bgShp" presStyleIdx="1" presStyleCnt="5"/>
      <dgm:spPr/>
    </dgm:pt>
    <dgm:pt modelId="{934C1F8E-2BFB-49F4-86C8-F3E80DF6D121}" type="pres">
      <dgm:prSet presAssocID="{A329CC5C-3E0A-401E-BFCA-EE9928A928A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ycle with People"/>
        </a:ext>
      </dgm:extLst>
    </dgm:pt>
    <dgm:pt modelId="{41FAA69C-DA8F-4E31-BF51-B19C1610C089}" type="pres">
      <dgm:prSet presAssocID="{A329CC5C-3E0A-401E-BFCA-EE9928A928A8}" presName="spaceRect" presStyleCnt="0"/>
      <dgm:spPr/>
    </dgm:pt>
    <dgm:pt modelId="{D959895B-A2EE-41BC-9DF9-86ED2E510186}" type="pres">
      <dgm:prSet presAssocID="{A329CC5C-3E0A-401E-BFCA-EE9928A928A8}" presName="parTx" presStyleLbl="revTx" presStyleIdx="1" presStyleCnt="6">
        <dgm:presLayoutVars>
          <dgm:chMax val="0"/>
          <dgm:chPref val="0"/>
        </dgm:presLayoutVars>
      </dgm:prSet>
      <dgm:spPr/>
    </dgm:pt>
    <dgm:pt modelId="{81FC801E-1AD8-4B71-8BEF-E6F96D3CBA98}" type="pres">
      <dgm:prSet presAssocID="{046E5470-9DB6-44F2-BAD0-6582B9109E49}" presName="sibTrans" presStyleCnt="0"/>
      <dgm:spPr/>
    </dgm:pt>
    <dgm:pt modelId="{64A98E25-0F43-4826-B203-5BAEF3BD6EBA}" type="pres">
      <dgm:prSet presAssocID="{5D204736-5F46-4906-AB04-86CD7F4CCF37}" presName="compNode" presStyleCnt="0"/>
      <dgm:spPr/>
    </dgm:pt>
    <dgm:pt modelId="{74C6FAC7-FA28-4260-99E4-940B391A79A4}" type="pres">
      <dgm:prSet presAssocID="{5D204736-5F46-4906-AB04-86CD7F4CCF37}" presName="bgRect" presStyleLbl="bgShp" presStyleIdx="2" presStyleCnt="5"/>
      <dgm:spPr/>
    </dgm:pt>
    <dgm:pt modelId="{8793851A-9996-404F-B135-4F8A31929A44}" type="pres">
      <dgm:prSet presAssocID="{5D204736-5F46-4906-AB04-86CD7F4CCF3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8922B190-D67F-45CB-B6AF-E331E09228CC}" type="pres">
      <dgm:prSet presAssocID="{5D204736-5F46-4906-AB04-86CD7F4CCF37}" presName="spaceRect" presStyleCnt="0"/>
      <dgm:spPr/>
    </dgm:pt>
    <dgm:pt modelId="{FF2C1E3B-9D9F-4439-A6FE-87B1FF293234}" type="pres">
      <dgm:prSet presAssocID="{5D204736-5F46-4906-AB04-86CD7F4CCF37}" presName="parTx" presStyleLbl="revTx" presStyleIdx="2" presStyleCnt="6">
        <dgm:presLayoutVars>
          <dgm:chMax val="0"/>
          <dgm:chPref val="0"/>
        </dgm:presLayoutVars>
      </dgm:prSet>
      <dgm:spPr/>
    </dgm:pt>
    <dgm:pt modelId="{1E998E65-29DA-4682-B6FB-3FEFE9AEDEAB}" type="pres">
      <dgm:prSet presAssocID="{4272DD61-96D1-42CF-9346-D420719B0FE9}" presName="sibTrans" presStyleCnt="0"/>
      <dgm:spPr/>
    </dgm:pt>
    <dgm:pt modelId="{B6E1FAD7-7C6E-4B6A-94B0-10C432B8BBB3}" type="pres">
      <dgm:prSet presAssocID="{3BB42D64-9F62-48C3-9220-A93BD9742BA9}" presName="compNode" presStyleCnt="0"/>
      <dgm:spPr/>
    </dgm:pt>
    <dgm:pt modelId="{054476FE-E53A-42D1-A779-E0492634C99D}" type="pres">
      <dgm:prSet presAssocID="{3BB42D64-9F62-48C3-9220-A93BD9742BA9}" presName="bgRect" presStyleLbl="bgShp" presStyleIdx="3" presStyleCnt="5"/>
      <dgm:spPr/>
    </dgm:pt>
    <dgm:pt modelId="{A2BC87D0-02CC-4043-A4F8-CF02D65B0F10}" type="pres">
      <dgm:prSet presAssocID="{3BB42D64-9F62-48C3-9220-A93BD9742BA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07D5A4A4-7104-4AF2-80A6-BB6F8C5959A1}" type="pres">
      <dgm:prSet presAssocID="{3BB42D64-9F62-48C3-9220-A93BD9742BA9}" presName="spaceRect" presStyleCnt="0"/>
      <dgm:spPr/>
    </dgm:pt>
    <dgm:pt modelId="{34B147A9-222E-44AE-93E8-869FC7066AC3}" type="pres">
      <dgm:prSet presAssocID="{3BB42D64-9F62-48C3-9220-A93BD9742BA9}" presName="parTx" presStyleLbl="revTx" presStyleIdx="3" presStyleCnt="6">
        <dgm:presLayoutVars>
          <dgm:chMax val="0"/>
          <dgm:chPref val="0"/>
        </dgm:presLayoutVars>
      </dgm:prSet>
      <dgm:spPr/>
    </dgm:pt>
    <dgm:pt modelId="{8DB37351-3B10-4A34-8AB6-3E35606001C7}" type="pres">
      <dgm:prSet presAssocID="{BE7CDEAD-54CE-49CA-82D0-506476DB7BB1}" presName="sibTrans" presStyleCnt="0"/>
      <dgm:spPr/>
    </dgm:pt>
    <dgm:pt modelId="{B17D333E-D6B2-4CE7-B140-EE9475D682C1}" type="pres">
      <dgm:prSet presAssocID="{1320650E-E9EF-4BC6-9B44-0811F7B9269A}" presName="compNode" presStyleCnt="0"/>
      <dgm:spPr/>
    </dgm:pt>
    <dgm:pt modelId="{FF514534-C5E6-44B5-806E-5202A9D8A513}" type="pres">
      <dgm:prSet presAssocID="{1320650E-E9EF-4BC6-9B44-0811F7B9269A}" presName="bgRect" presStyleLbl="bgShp" presStyleIdx="4" presStyleCnt="5"/>
      <dgm:spPr/>
    </dgm:pt>
    <dgm:pt modelId="{AE702E0B-BE40-4011-945D-1085C87C4C71}" type="pres">
      <dgm:prSet presAssocID="{1320650E-E9EF-4BC6-9B44-0811F7B9269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dical"/>
        </a:ext>
      </dgm:extLst>
    </dgm:pt>
    <dgm:pt modelId="{741E4082-E378-4CD6-9A31-069FFC473534}" type="pres">
      <dgm:prSet presAssocID="{1320650E-E9EF-4BC6-9B44-0811F7B9269A}" presName="spaceRect" presStyleCnt="0"/>
      <dgm:spPr/>
    </dgm:pt>
    <dgm:pt modelId="{D742E503-BB38-4CD7-B39C-A849E5E693BB}" type="pres">
      <dgm:prSet presAssocID="{1320650E-E9EF-4BC6-9B44-0811F7B9269A}" presName="parTx" presStyleLbl="revTx" presStyleIdx="4" presStyleCnt="6">
        <dgm:presLayoutVars>
          <dgm:chMax val="0"/>
          <dgm:chPref val="0"/>
        </dgm:presLayoutVars>
      </dgm:prSet>
      <dgm:spPr/>
    </dgm:pt>
    <dgm:pt modelId="{887CE5FB-1A84-4A9A-868B-11B34F404CEC}" type="pres">
      <dgm:prSet presAssocID="{1320650E-E9EF-4BC6-9B44-0811F7B9269A}" presName="desTx" presStyleLbl="revTx" presStyleIdx="5" presStyleCnt="6">
        <dgm:presLayoutVars/>
      </dgm:prSet>
      <dgm:spPr/>
    </dgm:pt>
  </dgm:ptLst>
  <dgm:cxnLst>
    <dgm:cxn modelId="{C428A104-6051-4EFF-A693-7AA17968F3E3}" srcId="{1320650E-E9EF-4BC6-9B44-0811F7B9269A}" destId="{0EA109EE-66CA-46D6-83E8-D0B5EE97B1AA}" srcOrd="1" destOrd="0" parTransId="{1053E01A-C80B-492C-9678-16CF0BBDC130}" sibTransId="{43A4F03D-DC7F-4C30-BAF2-9407340CE4FB}"/>
    <dgm:cxn modelId="{44892205-F8A5-42F9-BEEF-C08E36D1CC62}" srcId="{1320650E-E9EF-4BC6-9B44-0811F7B9269A}" destId="{FCF5AA01-989B-4C9C-8DB1-EB972CB0E021}" srcOrd="0" destOrd="0" parTransId="{E9DD416E-E813-4E8A-81E3-6472A6D2AF78}" sibTransId="{7780579E-F630-4551-A189-4821ED9DFD38}"/>
    <dgm:cxn modelId="{6C5BA813-4A72-4816-9EE4-A9E3BAC7AF4B}" srcId="{30EF4CED-D7A3-4109-9DC4-A86C0E9770F5}" destId="{1320650E-E9EF-4BC6-9B44-0811F7B9269A}" srcOrd="4" destOrd="0" parTransId="{E1F7C642-A3D1-48DA-A630-D033ADDABFB8}" sibTransId="{19A9DD87-0D87-4B3A-9C39-7378238DDACC}"/>
    <dgm:cxn modelId="{83CEC313-4DAC-4ABB-9EF9-4A8C3BA86284}" type="presOf" srcId="{3BB42D64-9F62-48C3-9220-A93BD9742BA9}" destId="{34B147A9-222E-44AE-93E8-869FC7066AC3}" srcOrd="0" destOrd="0" presId="urn:microsoft.com/office/officeart/2018/2/layout/IconVerticalSolidList"/>
    <dgm:cxn modelId="{AC3ACF2D-7C8B-4429-B5DB-1E3E5EB7A260}" srcId="{30EF4CED-D7A3-4109-9DC4-A86C0E9770F5}" destId="{5D204736-5F46-4906-AB04-86CD7F4CCF37}" srcOrd="2" destOrd="0" parTransId="{4126E83B-33DE-43DF-92EC-45748162E57C}" sibTransId="{4272DD61-96D1-42CF-9346-D420719B0FE9}"/>
    <dgm:cxn modelId="{DA86E02D-FA86-4BC8-96EE-7A53DFDF0C17}" srcId="{30EF4CED-D7A3-4109-9DC4-A86C0E9770F5}" destId="{A329CC5C-3E0A-401E-BFCA-EE9928A928A8}" srcOrd="1" destOrd="0" parTransId="{2221E086-5278-4398-95B7-00A052EA2FA2}" sibTransId="{046E5470-9DB6-44F2-BAD0-6582B9109E49}"/>
    <dgm:cxn modelId="{ED2DE438-CC61-426B-AD5E-48B30926E40B}" type="presOf" srcId="{8F156BEA-80B2-4910-8178-4F8B04C3C129}" destId="{887CE5FB-1A84-4A9A-868B-11B34F404CEC}" srcOrd="0" destOrd="2" presId="urn:microsoft.com/office/officeart/2018/2/layout/IconVerticalSolidList"/>
    <dgm:cxn modelId="{C4384440-CEBD-4F87-8A2A-1D631683B215}" srcId="{30EF4CED-D7A3-4109-9DC4-A86C0E9770F5}" destId="{A24AF6B1-1DBC-4FF2-A4C5-890E8F562F9E}" srcOrd="0" destOrd="0" parTransId="{319BA6B9-4533-4422-AA68-10E386945950}" sibTransId="{09EE667C-DF12-4989-BA99-E3E778BB4899}"/>
    <dgm:cxn modelId="{4B92F672-5866-46C2-AA1E-619A8E48BDA4}" srcId="{30EF4CED-D7A3-4109-9DC4-A86C0E9770F5}" destId="{3BB42D64-9F62-48C3-9220-A93BD9742BA9}" srcOrd="3" destOrd="0" parTransId="{4DEA2D43-C5DF-4342-B1C3-AC8DFA13AA73}" sibTransId="{BE7CDEAD-54CE-49CA-82D0-506476DB7BB1}"/>
    <dgm:cxn modelId="{DF0A8256-91D0-4D56-B50F-AEDD85FCB3FF}" type="presOf" srcId="{A24AF6B1-1DBC-4FF2-A4C5-890E8F562F9E}" destId="{24285C4E-DD43-4FC8-AF3D-7F5FB579481B}" srcOrd="0" destOrd="0" presId="urn:microsoft.com/office/officeart/2018/2/layout/IconVerticalSolidList"/>
    <dgm:cxn modelId="{A8A6C057-9986-44D1-BF36-DC4B10EFACF4}" srcId="{1320650E-E9EF-4BC6-9B44-0811F7B9269A}" destId="{8F156BEA-80B2-4910-8178-4F8B04C3C129}" srcOrd="2" destOrd="0" parTransId="{AA1C6734-2C5C-4352-A13D-4E3B4039F89B}" sibTransId="{550578B2-4DD6-4899-8A91-EE9C6F7683CF}"/>
    <dgm:cxn modelId="{94A9447C-4324-427E-ABF7-93D5D0E104E4}" type="presOf" srcId="{0EA109EE-66CA-46D6-83E8-D0B5EE97B1AA}" destId="{887CE5FB-1A84-4A9A-868B-11B34F404CEC}" srcOrd="0" destOrd="1" presId="urn:microsoft.com/office/officeart/2018/2/layout/IconVerticalSolidList"/>
    <dgm:cxn modelId="{4C0DBAB5-D667-4E81-93C3-0C0A8217AFEC}" type="presOf" srcId="{1320650E-E9EF-4BC6-9B44-0811F7B9269A}" destId="{D742E503-BB38-4CD7-B39C-A849E5E693BB}" srcOrd="0" destOrd="0" presId="urn:microsoft.com/office/officeart/2018/2/layout/IconVerticalSolidList"/>
    <dgm:cxn modelId="{98CEBCC3-3BD2-4DD2-AD60-5AA658105FA6}" type="presOf" srcId="{A329CC5C-3E0A-401E-BFCA-EE9928A928A8}" destId="{D959895B-A2EE-41BC-9DF9-86ED2E510186}" srcOrd="0" destOrd="0" presId="urn:microsoft.com/office/officeart/2018/2/layout/IconVerticalSolidList"/>
    <dgm:cxn modelId="{F07F29E2-A532-4F15-9718-018ECA576A6E}" type="presOf" srcId="{30EF4CED-D7A3-4109-9DC4-A86C0E9770F5}" destId="{F609B89E-BDD7-418A-941F-95C445C9DEAC}" srcOrd="0" destOrd="0" presId="urn:microsoft.com/office/officeart/2018/2/layout/IconVerticalSolidList"/>
    <dgm:cxn modelId="{C8EFA9E4-AD2A-4491-97A5-9F91DB7BA3F0}" type="presOf" srcId="{5D204736-5F46-4906-AB04-86CD7F4CCF37}" destId="{FF2C1E3B-9D9F-4439-A6FE-87B1FF293234}" srcOrd="0" destOrd="0" presId="urn:microsoft.com/office/officeart/2018/2/layout/IconVerticalSolidList"/>
    <dgm:cxn modelId="{0AB075F8-A063-41ED-8A52-E5DAE93B95F4}" type="presOf" srcId="{FCF5AA01-989B-4C9C-8DB1-EB972CB0E021}" destId="{887CE5FB-1A84-4A9A-868B-11B34F404CEC}" srcOrd="0" destOrd="0" presId="urn:microsoft.com/office/officeart/2018/2/layout/IconVerticalSolidList"/>
    <dgm:cxn modelId="{6CBFA781-891B-446E-A391-03844C6409D7}" type="presParOf" srcId="{F609B89E-BDD7-418A-941F-95C445C9DEAC}" destId="{9C4855B2-C3F4-4B5A-9647-4C89E78F3F58}" srcOrd="0" destOrd="0" presId="urn:microsoft.com/office/officeart/2018/2/layout/IconVerticalSolidList"/>
    <dgm:cxn modelId="{EB0B9054-3C07-464C-96B9-21C92826644F}" type="presParOf" srcId="{9C4855B2-C3F4-4B5A-9647-4C89E78F3F58}" destId="{E6C7C2E7-0332-4C02-BF40-59C7A1CC2C69}" srcOrd="0" destOrd="0" presId="urn:microsoft.com/office/officeart/2018/2/layout/IconVerticalSolidList"/>
    <dgm:cxn modelId="{74C8B552-D2FF-4916-8CD8-ABAB19501CCB}" type="presParOf" srcId="{9C4855B2-C3F4-4B5A-9647-4C89E78F3F58}" destId="{406EB79E-F987-4804-A1DA-48DCDCEE610E}" srcOrd="1" destOrd="0" presId="urn:microsoft.com/office/officeart/2018/2/layout/IconVerticalSolidList"/>
    <dgm:cxn modelId="{DFFE0E93-42B3-4839-90FC-0CF17D2E91AF}" type="presParOf" srcId="{9C4855B2-C3F4-4B5A-9647-4C89E78F3F58}" destId="{E818C0C5-D9BB-436B-951D-FFE3DCE8055F}" srcOrd="2" destOrd="0" presId="urn:microsoft.com/office/officeart/2018/2/layout/IconVerticalSolidList"/>
    <dgm:cxn modelId="{39BE37D9-F721-446C-A394-4C37144A6F0B}" type="presParOf" srcId="{9C4855B2-C3F4-4B5A-9647-4C89E78F3F58}" destId="{24285C4E-DD43-4FC8-AF3D-7F5FB579481B}" srcOrd="3" destOrd="0" presId="urn:microsoft.com/office/officeart/2018/2/layout/IconVerticalSolidList"/>
    <dgm:cxn modelId="{2FC5F468-7098-4279-9961-849911BA17CA}" type="presParOf" srcId="{F609B89E-BDD7-418A-941F-95C445C9DEAC}" destId="{5720911D-8D23-4986-830F-A7FD4CD0A0B5}" srcOrd="1" destOrd="0" presId="urn:microsoft.com/office/officeart/2018/2/layout/IconVerticalSolidList"/>
    <dgm:cxn modelId="{DFDAE009-9F1F-443F-87CA-113216FD2853}" type="presParOf" srcId="{F609B89E-BDD7-418A-941F-95C445C9DEAC}" destId="{266F53E6-527F-48ED-B830-FB1E58BFC233}" srcOrd="2" destOrd="0" presId="urn:microsoft.com/office/officeart/2018/2/layout/IconVerticalSolidList"/>
    <dgm:cxn modelId="{9C87BCDA-D0E5-49BD-AD2F-4B48B38D0B50}" type="presParOf" srcId="{266F53E6-527F-48ED-B830-FB1E58BFC233}" destId="{D28BF189-AC2F-47D1-925B-66F6F726C38C}" srcOrd="0" destOrd="0" presId="urn:microsoft.com/office/officeart/2018/2/layout/IconVerticalSolidList"/>
    <dgm:cxn modelId="{C0162756-BAA5-4ED6-8BB2-06FFFF969CA9}" type="presParOf" srcId="{266F53E6-527F-48ED-B830-FB1E58BFC233}" destId="{934C1F8E-2BFB-49F4-86C8-F3E80DF6D121}" srcOrd="1" destOrd="0" presId="urn:microsoft.com/office/officeart/2018/2/layout/IconVerticalSolidList"/>
    <dgm:cxn modelId="{A112051D-FA63-4120-AFC4-75B477E8FDB0}" type="presParOf" srcId="{266F53E6-527F-48ED-B830-FB1E58BFC233}" destId="{41FAA69C-DA8F-4E31-BF51-B19C1610C089}" srcOrd="2" destOrd="0" presId="urn:microsoft.com/office/officeart/2018/2/layout/IconVerticalSolidList"/>
    <dgm:cxn modelId="{E4C3D076-B55F-4529-8541-C195A3C72E5C}" type="presParOf" srcId="{266F53E6-527F-48ED-B830-FB1E58BFC233}" destId="{D959895B-A2EE-41BC-9DF9-86ED2E510186}" srcOrd="3" destOrd="0" presId="urn:microsoft.com/office/officeart/2018/2/layout/IconVerticalSolidList"/>
    <dgm:cxn modelId="{C507B8BA-CCB3-4E2F-B615-FC46F20BC0F0}" type="presParOf" srcId="{F609B89E-BDD7-418A-941F-95C445C9DEAC}" destId="{81FC801E-1AD8-4B71-8BEF-E6F96D3CBA98}" srcOrd="3" destOrd="0" presId="urn:microsoft.com/office/officeart/2018/2/layout/IconVerticalSolidList"/>
    <dgm:cxn modelId="{A02E7EB7-3CE9-44EA-B629-98C742D23E49}" type="presParOf" srcId="{F609B89E-BDD7-418A-941F-95C445C9DEAC}" destId="{64A98E25-0F43-4826-B203-5BAEF3BD6EBA}" srcOrd="4" destOrd="0" presId="urn:microsoft.com/office/officeart/2018/2/layout/IconVerticalSolidList"/>
    <dgm:cxn modelId="{97E3B3AC-E74B-4328-97EC-E8C0C93BB3BE}" type="presParOf" srcId="{64A98E25-0F43-4826-B203-5BAEF3BD6EBA}" destId="{74C6FAC7-FA28-4260-99E4-940B391A79A4}" srcOrd="0" destOrd="0" presId="urn:microsoft.com/office/officeart/2018/2/layout/IconVerticalSolidList"/>
    <dgm:cxn modelId="{C9A376B8-AED8-4798-A8A0-801E12E1B8DD}" type="presParOf" srcId="{64A98E25-0F43-4826-B203-5BAEF3BD6EBA}" destId="{8793851A-9996-404F-B135-4F8A31929A44}" srcOrd="1" destOrd="0" presId="urn:microsoft.com/office/officeart/2018/2/layout/IconVerticalSolidList"/>
    <dgm:cxn modelId="{021880DC-CB66-4BDF-8724-D2819089DDAC}" type="presParOf" srcId="{64A98E25-0F43-4826-B203-5BAEF3BD6EBA}" destId="{8922B190-D67F-45CB-B6AF-E331E09228CC}" srcOrd="2" destOrd="0" presId="urn:microsoft.com/office/officeart/2018/2/layout/IconVerticalSolidList"/>
    <dgm:cxn modelId="{33AD2DB1-A194-4F71-A20C-0A1677F1FFC4}" type="presParOf" srcId="{64A98E25-0F43-4826-B203-5BAEF3BD6EBA}" destId="{FF2C1E3B-9D9F-4439-A6FE-87B1FF293234}" srcOrd="3" destOrd="0" presId="urn:microsoft.com/office/officeart/2018/2/layout/IconVerticalSolidList"/>
    <dgm:cxn modelId="{B61B2776-E003-4C86-8530-900A890457C9}" type="presParOf" srcId="{F609B89E-BDD7-418A-941F-95C445C9DEAC}" destId="{1E998E65-29DA-4682-B6FB-3FEFE9AEDEAB}" srcOrd="5" destOrd="0" presId="urn:microsoft.com/office/officeart/2018/2/layout/IconVerticalSolidList"/>
    <dgm:cxn modelId="{B13A5065-0487-4F3A-8152-50E94A52AC7E}" type="presParOf" srcId="{F609B89E-BDD7-418A-941F-95C445C9DEAC}" destId="{B6E1FAD7-7C6E-4B6A-94B0-10C432B8BBB3}" srcOrd="6" destOrd="0" presId="urn:microsoft.com/office/officeart/2018/2/layout/IconVerticalSolidList"/>
    <dgm:cxn modelId="{B58F0241-817D-4C1E-AF98-996DA4C1F5D3}" type="presParOf" srcId="{B6E1FAD7-7C6E-4B6A-94B0-10C432B8BBB3}" destId="{054476FE-E53A-42D1-A779-E0492634C99D}" srcOrd="0" destOrd="0" presId="urn:microsoft.com/office/officeart/2018/2/layout/IconVerticalSolidList"/>
    <dgm:cxn modelId="{CF6D3D2C-FC8C-4F39-9BA0-D5E419438EA0}" type="presParOf" srcId="{B6E1FAD7-7C6E-4B6A-94B0-10C432B8BBB3}" destId="{A2BC87D0-02CC-4043-A4F8-CF02D65B0F10}" srcOrd="1" destOrd="0" presId="urn:microsoft.com/office/officeart/2018/2/layout/IconVerticalSolidList"/>
    <dgm:cxn modelId="{7C2F7B25-DC36-4DF0-8A82-ECE3D5230869}" type="presParOf" srcId="{B6E1FAD7-7C6E-4B6A-94B0-10C432B8BBB3}" destId="{07D5A4A4-7104-4AF2-80A6-BB6F8C5959A1}" srcOrd="2" destOrd="0" presId="urn:microsoft.com/office/officeart/2018/2/layout/IconVerticalSolidList"/>
    <dgm:cxn modelId="{11770A3D-251C-4C3B-BC8E-24A4233BD0D5}" type="presParOf" srcId="{B6E1FAD7-7C6E-4B6A-94B0-10C432B8BBB3}" destId="{34B147A9-222E-44AE-93E8-869FC7066AC3}" srcOrd="3" destOrd="0" presId="urn:microsoft.com/office/officeart/2018/2/layout/IconVerticalSolidList"/>
    <dgm:cxn modelId="{69A21F2E-60E6-4487-8B7C-FA00994CC0EC}" type="presParOf" srcId="{F609B89E-BDD7-418A-941F-95C445C9DEAC}" destId="{8DB37351-3B10-4A34-8AB6-3E35606001C7}" srcOrd="7" destOrd="0" presId="urn:microsoft.com/office/officeart/2018/2/layout/IconVerticalSolidList"/>
    <dgm:cxn modelId="{74D8E1CE-5A9E-4CD2-A8AF-908B9905CE9F}" type="presParOf" srcId="{F609B89E-BDD7-418A-941F-95C445C9DEAC}" destId="{B17D333E-D6B2-4CE7-B140-EE9475D682C1}" srcOrd="8" destOrd="0" presId="urn:microsoft.com/office/officeart/2018/2/layout/IconVerticalSolidList"/>
    <dgm:cxn modelId="{4DB20B8A-5E08-4F77-9225-819B73C83AE3}" type="presParOf" srcId="{B17D333E-D6B2-4CE7-B140-EE9475D682C1}" destId="{FF514534-C5E6-44B5-806E-5202A9D8A513}" srcOrd="0" destOrd="0" presId="urn:microsoft.com/office/officeart/2018/2/layout/IconVerticalSolidList"/>
    <dgm:cxn modelId="{A912B3F2-3914-4EA2-BCC3-2F4CD59E28F6}" type="presParOf" srcId="{B17D333E-D6B2-4CE7-B140-EE9475D682C1}" destId="{AE702E0B-BE40-4011-945D-1085C87C4C71}" srcOrd="1" destOrd="0" presId="urn:microsoft.com/office/officeart/2018/2/layout/IconVerticalSolidList"/>
    <dgm:cxn modelId="{F1B4FD5E-FB2B-4550-B4B7-FC6A67E02C21}" type="presParOf" srcId="{B17D333E-D6B2-4CE7-B140-EE9475D682C1}" destId="{741E4082-E378-4CD6-9A31-069FFC473534}" srcOrd="2" destOrd="0" presId="urn:microsoft.com/office/officeart/2018/2/layout/IconVerticalSolidList"/>
    <dgm:cxn modelId="{7714FB12-917E-495B-8BA7-8C31FC7A1266}" type="presParOf" srcId="{B17D333E-D6B2-4CE7-B140-EE9475D682C1}" destId="{D742E503-BB38-4CD7-B39C-A849E5E693BB}" srcOrd="3" destOrd="0" presId="urn:microsoft.com/office/officeart/2018/2/layout/IconVerticalSolidList"/>
    <dgm:cxn modelId="{54272CC2-5C0B-4BCE-8B08-F58FF2F2AD68}" type="presParOf" srcId="{B17D333E-D6B2-4CE7-B140-EE9475D682C1}" destId="{887CE5FB-1A84-4A9A-868B-11B34F404CE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486A15-A682-41AC-8FCF-C0FA7305B4F3}"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E7EC85F2-3588-4E8F-88D7-99DDD7A48529}">
      <dgm:prSet/>
      <dgm:spPr/>
      <dgm:t>
        <a:bodyPr/>
        <a:lstStyle/>
        <a:p>
          <a:r>
            <a:rPr lang="en-US"/>
            <a:t>SUDs are Prevalent</a:t>
          </a:r>
        </a:p>
      </dgm:t>
    </dgm:pt>
    <dgm:pt modelId="{2E585602-0F78-4949-955F-B4F2100E18AD}" type="parTrans" cxnId="{848AA956-8760-418B-976C-A732BC893116}">
      <dgm:prSet/>
      <dgm:spPr/>
      <dgm:t>
        <a:bodyPr/>
        <a:lstStyle/>
        <a:p>
          <a:endParaRPr lang="en-US"/>
        </a:p>
      </dgm:t>
    </dgm:pt>
    <dgm:pt modelId="{19A4E5AF-8689-47B3-99AC-7B8413570013}" type="sibTrans" cxnId="{848AA956-8760-418B-976C-A732BC893116}">
      <dgm:prSet/>
      <dgm:spPr/>
      <dgm:t>
        <a:bodyPr/>
        <a:lstStyle/>
        <a:p>
          <a:endParaRPr lang="en-US"/>
        </a:p>
      </dgm:t>
    </dgm:pt>
    <dgm:pt modelId="{D3829D89-5128-48FC-BD5A-841A769F560F}">
      <dgm:prSet/>
      <dgm:spPr/>
      <dgm:t>
        <a:bodyPr/>
        <a:lstStyle/>
        <a:p>
          <a:pPr rtl="0"/>
          <a:r>
            <a:rPr lang="en-US"/>
            <a:t>2019:</a:t>
          </a:r>
          <a:r>
            <a:rPr lang="en-US">
              <a:latin typeface="Century Gothic" panose="020B0502020202020204"/>
            </a:rPr>
            <a:t> </a:t>
          </a:r>
          <a:r>
            <a:rPr lang="en-US"/>
            <a:t> 20.4 mill adults </a:t>
          </a:r>
          <a:endParaRPr lang="en-US" i="1"/>
        </a:p>
      </dgm:t>
    </dgm:pt>
    <dgm:pt modelId="{4720DC8F-C1B8-47CE-B395-0ACB30C93183}" type="parTrans" cxnId="{BD0D929A-58F6-46AE-90BC-612D470723CE}">
      <dgm:prSet/>
      <dgm:spPr/>
      <dgm:t>
        <a:bodyPr/>
        <a:lstStyle/>
        <a:p>
          <a:endParaRPr lang="en-US"/>
        </a:p>
      </dgm:t>
    </dgm:pt>
    <dgm:pt modelId="{AF456EB1-C6F6-46DE-BD3E-66228859D4F9}" type="sibTrans" cxnId="{BD0D929A-58F6-46AE-90BC-612D470723CE}">
      <dgm:prSet/>
      <dgm:spPr/>
      <dgm:t>
        <a:bodyPr/>
        <a:lstStyle/>
        <a:p>
          <a:endParaRPr lang="en-US"/>
        </a:p>
      </dgm:t>
    </dgm:pt>
    <dgm:pt modelId="{11A856DB-E2A9-4FC2-9AE3-0847352DADEF}">
      <dgm:prSet/>
      <dgm:spPr/>
      <dgm:t>
        <a:bodyPr/>
        <a:lstStyle/>
        <a:p>
          <a:r>
            <a:rPr lang="en-US"/>
            <a:t>Does not include those who did not engage in SUD Rx in past year</a:t>
          </a:r>
        </a:p>
      </dgm:t>
    </dgm:pt>
    <dgm:pt modelId="{045D2DCC-1202-4EB0-BE8D-FFBCF5EE4A75}" type="parTrans" cxnId="{2EAC9A75-A18A-40B7-8C0A-61F7DAF69426}">
      <dgm:prSet/>
      <dgm:spPr/>
      <dgm:t>
        <a:bodyPr/>
        <a:lstStyle/>
        <a:p>
          <a:endParaRPr lang="en-US"/>
        </a:p>
      </dgm:t>
    </dgm:pt>
    <dgm:pt modelId="{D052EFEE-97FB-4425-A372-295EA4E30086}" type="sibTrans" cxnId="{2EAC9A75-A18A-40B7-8C0A-61F7DAF69426}">
      <dgm:prSet/>
      <dgm:spPr/>
      <dgm:t>
        <a:bodyPr/>
        <a:lstStyle/>
        <a:p>
          <a:endParaRPr lang="en-US"/>
        </a:p>
      </dgm:t>
    </dgm:pt>
    <dgm:pt modelId="{423FD08F-F8CD-4F44-95D5-B2CB3E70D03D}">
      <dgm:prSet/>
      <dgm:spPr/>
      <dgm:t>
        <a:bodyPr/>
        <a:lstStyle/>
        <a:p>
          <a:r>
            <a:rPr lang="en-US" u="sng"/>
            <a:t>&gt;</a:t>
          </a:r>
          <a:r>
            <a:rPr lang="en-US"/>
            <a:t> 50% those living homeless actively using substances </a:t>
          </a:r>
          <a:r>
            <a:rPr lang="en-US" i="1"/>
            <a:t>(Lebrun-Harris, 2013)</a:t>
          </a:r>
          <a:endParaRPr lang="en-US"/>
        </a:p>
      </dgm:t>
    </dgm:pt>
    <dgm:pt modelId="{EA706CC6-9FEC-45C5-A3B2-EC467A27A3C0}" type="parTrans" cxnId="{2803FB51-9D3E-4812-A728-BBBC4718CB44}">
      <dgm:prSet/>
      <dgm:spPr/>
      <dgm:t>
        <a:bodyPr/>
        <a:lstStyle/>
        <a:p>
          <a:endParaRPr lang="en-US"/>
        </a:p>
      </dgm:t>
    </dgm:pt>
    <dgm:pt modelId="{FD9CE1B1-8C30-4540-ABA6-E89FBEBD97DD}" type="sibTrans" cxnId="{2803FB51-9D3E-4812-A728-BBBC4718CB44}">
      <dgm:prSet/>
      <dgm:spPr/>
      <dgm:t>
        <a:bodyPr/>
        <a:lstStyle/>
        <a:p>
          <a:endParaRPr lang="en-US"/>
        </a:p>
      </dgm:t>
    </dgm:pt>
    <dgm:pt modelId="{9C97AA77-7E72-4787-AA61-893CCA83C216}">
      <dgm:prSet/>
      <dgm:spPr/>
      <dgm:t>
        <a:bodyPr/>
        <a:lstStyle/>
        <a:p>
          <a:pPr rtl="0"/>
          <a:r>
            <a:rPr lang="en-US"/>
            <a:t>Most (90%) don’t receive treatment</a:t>
          </a:r>
          <a:r>
            <a:rPr lang="en-US">
              <a:latin typeface="Century Gothic" panose="020B0502020202020204"/>
            </a:rPr>
            <a:t> </a:t>
          </a:r>
          <a:endParaRPr lang="en-US"/>
        </a:p>
      </dgm:t>
    </dgm:pt>
    <dgm:pt modelId="{7FD1F54D-18FB-4268-AFF9-0A7E8AA55A07}" type="parTrans" cxnId="{3DB6624C-11E3-4E81-91EB-5BBEF13EFF1E}">
      <dgm:prSet/>
      <dgm:spPr/>
      <dgm:t>
        <a:bodyPr/>
        <a:lstStyle/>
        <a:p>
          <a:endParaRPr lang="en-US"/>
        </a:p>
      </dgm:t>
    </dgm:pt>
    <dgm:pt modelId="{3466F318-EFF2-4394-BDF3-CD3B58BFBDF6}" type="sibTrans" cxnId="{3DB6624C-11E3-4E81-91EB-5BBEF13EFF1E}">
      <dgm:prSet/>
      <dgm:spPr/>
      <dgm:t>
        <a:bodyPr/>
        <a:lstStyle/>
        <a:p>
          <a:endParaRPr lang="en-US"/>
        </a:p>
      </dgm:t>
    </dgm:pt>
    <dgm:pt modelId="{8D2BB280-EB6D-49BC-858E-5DC600DBFABE}">
      <dgm:prSet/>
      <dgm:spPr/>
      <dgm:t>
        <a:bodyPr/>
        <a:lstStyle/>
        <a:p>
          <a:r>
            <a:rPr lang="en-US"/>
            <a:t>Treatment resources don’t meet the need</a:t>
          </a:r>
        </a:p>
      </dgm:t>
    </dgm:pt>
    <dgm:pt modelId="{98AA4E21-DB5C-4D25-81E0-8AEFEA9B9786}" type="parTrans" cxnId="{005D0CCE-76AF-42F9-A828-E8FB107DDA80}">
      <dgm:prSet/>
      <dgm:spPr/>
      <dgm:t>
        <a:bodyPr/>
        <a:lstStyle/>
        <a:p>
          <a:endParaRPr lang="en-US"/>
        </a:p>
      </dgm:t>
    </dgm:pt>
    <dgm:pt modelId="{2EB4A9BA-C6F2-4EB1-8271-48AE9B29EB5F}" type="sibTrans" cxnId="{005D0CCE-76AF-42F9-A828-E8FB107DDA80}">
      <dgm:prSet/>
      <dgm:spPr/>
      <dgm:t>
        <a:bodyPr/>
        <a:lstStyle/>
        <a:p>
          <a:endParaRPr lang="en-US"/>
        </a:p>
      </dgm:t>
    </dgm:pt>
    <dgm:pt modelId="{51A13FC9-4DB7-4B5C-B2B3-0AA08BEDD821}">
      <dgm:prSet/>
      <dgm:spPr/>
      <dgm:t>
        <a:bodyPr/>
        <a:lstStyle/>
        <a:p>
          <a:r>
            <a:rPr lang="en-US"/>
            <a:t>Many don’t perceive a need for treatment </a:t>
          </a:r>
          <a:r>
            <a:rPr lang="en-US" i="1"/>
            <a:t>(SAMSHA 2020)</a:t>
          </a:r>
          <a:endParaRPr lang="en-US"/>
        </a:p>
      </dgm:t>
    </dgm:pt>
    <dgm:pt modelId="{32537336-9AF0-4BBE-A70D-62B028072277}" type="parTrans" cxnId="{A3F30547-CAAE-4052-A251-A0C8E724F15A}">
      <dgm:prSet/>
      <dgm:spPr/>
      <dgm:t>
        <a:bodyPr/>
        <a:lstStyle/>
        <a:p>
          <a:endParaRPr lang="en-US"/>
        </a:p>
      </dgm:t>
    </dgm:pt>
    <dgm:pt modelId="{A747355C-BE3E-4ED9-9410-E74C4A429759}" type="sibTrans" cxnId="{A3F30547-CAAE-4052-A251-A0C8E724F15A}">
      <dgm:prSet/>
      <dgm:spPr/>
      <dgm:t>
        <a:bodyPr/>
        <a:lstStyle/>
        <a:p>
          <a:endParaRPr lang="en-US"/>
        </a:p>
      </dgm:t>
    </dgm:pt>
    <dgm:pt modelId="{651A760A-6644-44C4-B53D-A16B8D6D5967}">
      <dgm:prSet/>
      <dgm:spPr/>
      <dgm:t>
        <a:bodyPr/>
        <a:lstStyle/>
        <a:p>
          <a:r>
            <a:rPr lang="en-US"/>
            <a:t>Addiction is a chronic, relapsing condition; abstinence often temporary</a:t>
          </a:r>
        </a:p>
      </dgm:t>
    </dgm:pt>
    <dgm:pt modelId="{16AFE90D-9357-4A87-BD25-EBD515473A68}" type="parTrans" cxnId="{06A04C0A-1EFA-4580-A771-A67BBAC0DA5C}">
      <dgm:prSet/>
      <dgm:spPr/>
      <dgm:t>
        <a:bodyPr/>
        <a:lstStyle/>
        <a:p>
          <a:endParaRPr lang="en-US"/>
        </a:p>
      </dgm:t>
    </dgm:pt>
    <dgm:pt modelId="{2079AA3D-E81A-412C-BE5E-E6BE9F841DDE}" type="sibTrans" cxnId="{06A04C0A-1EFA-4580-A771-A67BBAC0DA5C}">
      <dgm:prSet/>
      <dgm:spPr/>
      <dgm:t>
        <a:bodyPr/>
        <a:lstStyle/>
        <a:p>
          <a:endParaRPr lang="en-US"/>
        </a:p>
      </dgm:t>
    </dgm:pt>
    <dgm:pt modelId="{ABE49466-D7A8-4754-BCC7-EA63A6362295}" type="pres">
      <dgm:prSet presAssocID="{00486A15-A682-41AC-8FCF-C0FA7305B4F3}" presName="diagram" presStyleCnt="0">
        <dgm:presLayoutVars>
          <dgm:chPref val="1"/>
          <dgm:dir/>
          <dgm:animOne val="branch"/>
          <dgm:animLvl val="lvl"/>
          <dgm:resizeHandles/>
        </dgm:presLayoutVars>
      </dgm:prSet>
      <dgm:spPr/>
    </dgm:pt>
    <dgm:pt modelId="{8C4703B0-5D72-4F57-BB07-8F2152FB02DE}" type="pres">
      <dgm:prSet presAssocID="{E7EC85F2-3588-4E8F-88D7-99DDD7A48529}" presName="root" presStyleCnt="0"/>
      <dgm:spPr/>
    </dgm:pt>
    <dgm:pt modelId="{D76F3A18-4F47-40D6-A4C4-69C868040755}" type="pres">
      <dgm:prSet presAssocID="{E7EC85F2-3588-4E8F-88D7-99DDD7A48529}" presName="rootComposite" presStyleCnt="0"/>
      <dgm:spPr/>
    </dgm:pt>
    <dgm:pt modelId="{B97ABDE3-E9DD-4139-9670-FC8C64B8AF14}" type="pres">
      <dgm:prSet presAssocID="{E7EC85F2-3588-4E8F-88D7-99DDD7A48529}" presName="rootText" presStyleLbl="node1" presStyleIdx="0" presStyleCnt="3"/>
      <dgm:spPr/>
    </dgm:pt>
    <dgm:pt modelId="{53DAD00A-0831-4FB0-B619-9AE7CE3ABDED}" type="pres">
      <dgm:prSet presAssocID="{E7EC85F2-3588-4E8F-88D7-99DDD7A48529}" presName="rootConnector" presStyleLbl="node1" presStyleIdx="0" presStyleCnt="3"/>
      <dgm:spPr/>
    </dgm:pt>
    <dgm:pt modelId="{EA0E14E5-AE5A-4878-8EB6-95B377E86AFD}" type="pres">
      <dgm:prSet presAssocID="{E7EC85F2-3588-4E8F-88D7-99DDD7A48529}" presName="childShape" presStyleCnt="0"/>
      <dgm:spPr/>
    </dgm:pt>
    <dgm:pt modelId="{86040582-FC2C-4F59-A81C-A7EBEC43B8A9}" type="pres">
      <dgm:prSet presAssocID="{4720DC8F-C1B8-47CE-B395-0ACB30C93183}" presName="Name13" presStyleLbl="parChTrans1D2" presStyleIdx="0" presStyleCnt="4"/>
      <dgm:spPr/>
    </dgm:pt>
    <dgm:pt modelId="{03E1B443-2F13-4EAA-A5B9-8270BE6A1817}" type="pres">
      <dgm:prSet presAssocID="{D3829D89-5128-48FC-BD5A-841A769F560F}" presName="childText" presStyleLbl="bgAcc1" presStyleIdx="0" presStyleCnt="4">
        <dgm:presLayoutVars>
          <dgm:bulletEnabled val="1"/>
        </dgm:presLayoutVars>
      </dgm:prSet>
      <dgm:spPr/>
    </dgm:pt>
    <dgm:pt modelId="{F216B64B-01C8-4AF7-BB32-88BF3944AEDA}" type="pres">
      <dgm:prSet presAssocID="{EA706CC6-9FEC-45C5-A3B2-EC467A27A3C0}" presName="Name13" presStyleLbl="parChTrans1D2" presStyleIdx="1" presStyleCnt="4"/>
      <dgm:spPr/>
    </dgm:pt>
    <dgm:pt modelId="{260BF3B4-40D4-4FDE-95E0-110210A76365}" type="pres">
      <dgm:prSet presAssocID="{423FD08F-F8CD-4F44-95D5-B2CB3E70D03D}" presName="childText" presStyleLbl="bgAcc1" presStyleIdx="1" presStyleCnt="4">
        <dgm:presLayoutVars>
          <dgm:bulletEnabled val="1"/>
        </dgm:presLayoutVars>
      </dgm:prSet>
      <dgm:spPr/>
    </dgm:pt>
    <dgm:pt modelId="{38C0E52E-627A-406D-B895-837F1D6CFC6F}" type="pres">
      <dgm:prSet presAssocID="{9C97AA77-7E72-4787-AA61-893CCA83C216}" presName="root" presStyleCnt="0"/>
      <dgm:spPr/>
    </dgm:pt>
    <dgm:pt modelId="{6CD345D2-E398-4F19-9AFC-14E26D1792FF}" type="pres">
      <dgm:prSet presAssocID="{9C97AA77-7E72-4787-AA61-893CCA83C216}" presName="rootComposite" presStyleCnt="0"/>
      <dgm:spPr/>
    </dgm:pt>
    <dgm:pt modelId="{CE7CBD42-9CE5-4B9E-A6ED-C8996C93D457}" type="pres">
      <dgm:prSet presAssocID="{9C97AA77-7E72-4787-AA61-893CCA83C216}" presName="rootText" presStyleLbl="node1" presStyleIdx="1" presStyleCnt="3"/>
      <dgm:spPr/>
    </dgm:pt>
    <dgm:pt modelId="{83F25FAD-96F7-4F75-BCA5-080A8A239FF3}" type="pres">
      <dgm:prSet presAssocID="{9C97AA77-7E72-4787-AA61-893CCA83C216}" presName="rootConnector" presStyleLbl="node1" presStyleIdx="1" presStyleCnt="3"/>
      <dgm:spPr/>
    </dgm:pt>
    <dgm:pt modelId="{C75817D9-CFDA-4E34-866E-180AFB971157}" type="pres">
      <dgm:prSet presAssocID="{9C97AA77-7E72-4787-AA61-893CCA83C216}" presName="childShape" presStyleCnt="0"/>
      <dgm:spPr/>
    </dgm:pt>
    <dgm:pt modelId="{4B3AE4D7-0FB3-458A-B508-3132A02295BD}" type="pres">
      <dgm:prSet presAssocID="{98AA4E21-DB5C-4D25-81E0-8AEFEA9B9786}" presName="Name13" presStyleLbl="parChTrans1D2" presStyleIdx="2" presStyleCnt="4"/>
      <dgm:spPr/>
    </dgm:pt>
    <dgm:pt modelId="{B36085D7-3044-403E-AC54-162F14DA6C67}" type="pres">
      <dgm:prSet presAssocID="{8D2BB280-EB6D-49BC-858E-5DC600DBFABE}" presName="childText" presStyleLbl="bgAcc1" presStyleIdx="2" presStyleCnt="4">
        <dgm:presLayoutVars>
          <dgm:bulletEnabled val="1"/>
        </dgm:presLayoutVars>
      </dgm:prSet>
      <dgm:spPr/>
    </dgm:pt>
    <dgm:pt modelId="{6449E968-CF3A-4424-AD08-385FA1DBCB7C}" type="pres">
      <dgm:prSet presAssocID="{32537336-9AF0-4BBE-A70D-62B028072277}" presName="Name13" presStyleLbl="parChTrans1D2" presStyleIdx="3" presStyleCnt="4"/>
      <dgm:spPr/>
    </dgm:pt>
    <dgm:pt modelId="{EB1549F9-B87F-4E09-954E-FE6C7E45BD00}" type="pres">
      <dgm:prSet presAssocID="{51A13FC9-4DB7-4B5C-B2B3-0AA08BEDD821}" presName="childText" presStyleLbl="bgAcc1" presStyleIdx="3" presStyleCnt="4">
        <dgm:presLayoutVars>
          <dgm:bulletEnabled val="1"/>
        </dgm:presLayoutVars>
      </dgm:prSet>
      <dgm:spPr/>
    </dgm:pt>
    <dgm:pt modelId="{9F122A6A-D26A-4245-96AB-FC43AAA903AE}" type="pres">
      <dgm:prSet presAssocID="{651A760A-6644-44C4-B53D-A16B8D6D5967}" presName="root" presStyleCnt="0"/>
      <dgm:spPr/>
    </dgm:pt>
    <dgm:pt modelId="{FFCB5516-0FCF-410F-AFE3-33BE80CBE30F}" type="pres">
      <dgm:prSet presAssocID="{651A760A-6644-44C4-B53D-A16B8D6D5967}" presName="rootComposite" presStyleCnt="0"/>
      <dgm:spPr/>
    </dgm:pt>
    <dgm:pt modelId="{C5587499-142F-4062-B027-33CB636005C3}" type="pres">
      <dgm:prSet presAssocID="{651A760A-6644-44C4-B53D-A16B8D6D5967}" presName="rootText" presStyleLbl="node1" presStyleIdx="2" presStyleCnt="3"/>
      <dgm:spPr/>
    </dgm:pt>
    <dgm:pt modelId="{F660883B-0FDF-4A1F-9A57-D8492AFD8A45}" type="pres">
      <dgm:prSet presAssocID="{651A760A-6644-44C4-B53D-A16B8D6D5967}" presName="rootConnector" presStyleLbl="node1" presStyleIdx="2" presStyleCnt="3"/>
      <dgm:spPr/>
    </dgm:pt>
    <dgm:pt modelId="{074921B6-BB54-4FAD-932C-686A91697645}" type="pres">
      <dgm:prSet presAssocID="{651A760A-6644-44C4-B53D-A16B8D6D5967}" presName="childShape" presStyleCnt="0"/>
      <dgm:spPr/>
    </dgm:pt>
  </dgm:ptLst>
  <dgm:cxnLst>
    <dgm:cxn modelId="{1352CB04-5053-425D-BF72-836981B77F20}" type="presOf" srcId="{651A760A-6644-44C4-B53D-A16B8D6D5967}" destId="{F660883B-0FDF-4A1F-9A57-D8492AFD8A45}" srcOrd="1" destOrd="0" presId="urn:microsoft.com/office/officeart/2005/8/layout/hierarchy3"/>
    <dgm:cxn modelId="{06A04C0A-1EFA-4580-A771-A67BBAC0DA5C}" srcId="{00486A15-A682-41AC-8FCF-C0FA7305B4F3}" destId="{651A760A-6644-44C4-B53D-A16B8D6D5967}" srcOrd="2" destOrd="0" parTransId="{16AFE90D-9357-4A87-BD25-EBD515473A68}" sibTransId="{2079AA3D-E81A-412C-BE5E-E6BE9F841DDE}"/>
    <dgm:cxn modelId="{45E7D013-F1E2-4F31-BC3D-275A1A53CABF}" type="presOf" srcId="{11A856DB-E2A9-4FC2-9AE3-0847352DADEF}" destId="{03E1B443-2F13-4EAA-A5B9-8270BE6A1817}" srcOrd="0" destOrd="1" presId="urn:microsoft.com/office/officeart/2005/8/layout/hierarchy3"/>
    <dgm:cxn modelId="{7A301D2A-6B3B-4220-87B5-F0B172FF70FB}" type="presOf" srcId="{EA706CC6-9FEC-45C5-A3B2-EC467A27A3C0}" destId="{F216B64B-01C8-4AF7-BB32-88BF3944AEDA}" srcOrd="0" destOrd="0" presId="urn:microsoft.com/office/officeart/2005/8/layout/hierarchy3"/>
    <dgm:cxn modelId="{9A79A738-8B24-4DF7-9926-96CF13508914}" type="presOf" srcId="{E7EC85F2-3588-4E8F-88D7-99DDD7A48529}" destId="{53DAD00A-0831-4FB0-B619-9AE7CE3ABDED}" srcOrd="1" destOrd="0" presId="urn:microsoft.com/office/officeart/2005/8/layout/hierarchy3"/>
    <dgm:cxn modelId="{A3F30547-CAAE-4052-A251-A0C8E724F15A}" srcId="{9C97AA77-7E72-4787-AA61-893CCA83C216}" destId="{51A13FC9-4DB7-4B5C-B2B3-0AA08BEDD821}" srcOrd="1" destOrd="0" parTransId="{32537336-9AF0-4BBE-A70D-62B028072277}" sibTransId="{A747355C-BE3E-4ED9-9410-E74C4A429759}"/>
    <dgm:cxn modelId="{3DB6624C-11E3-4E81-91EB-5BBEF13EFF1E}" srcId="{00486A15-A682-41AC-8FCF-C0FA7305B4F3}" destId="{9C97AA77-7E72-4787-AA61-893CCA83C216}" srcOrd="1" destOrd="0" parTransId="{7FD1F54D-18FB-4268-AFF9-0A7E8AA55A07}" sibTransId="{3466F318-EFF2-4394-BDF3-CD3B58BFBDF6}"/>
    <dgm:cxn modelId="{C315C670-4100-4245-BD39-5CFEF5FD6FA5}" type="presOf" srcId="{9C97AA77-7E72-4787-AA61-893CCA83C216}" destId="{CE7CBD42-9CE5-4B9E-A6ED-C8996C93D457}" srcOrd="0" destOrd="0" presId="urn:microsoft.com/office/officeart/2005/8/layout/hierarchy3"/>
    <dgm:cxn modelId="{2803FB51-9D3E-4812-A728-BBBC4718CB44}" srcId="{E7EC85F2-3588-4E8F-88D7-99DDD7A48529}" destId="{423FD08F-F8CD-4F44-95D5-B2CB3E70D03D}" srcOrd="1" destOrd="0" parTransId="{EA706CC6-9FEC-45C5-A3B2-EC467A27A3C0}" sibTransId="{FD9CE1B1-8C30-4540-ABA6-E89FBEBD97DD}"/>
    <dgm:cxn modelId="{2EAC9A75-A18A-40B7-8C0A-61F7DAF69426}" srcId="{D3829D89-5128-48FC-BD5A-841A769F560F}" destId="{11A856DB-E2A9-4FC2-9AE3-0847352DADEF}" srcOrd="0" destOrd="0" parTransId="{045D2DCC-1202-4EB0-BE8D-FFBCF5EE4A75}" sibTransId="{D052EFEE-97FB-4425-A372-295EA4E30086}"/>
    <dgm:cxn modelId="{848AA956-8760-418B-976C-A732BC893116}" srcId="{00486A15-A682-41AC-8FCF-C0FA7305B4F3}" destId="{E7EC85F2-3588-4E8F-88D7-99DDD7A48529}" srcOrd="0" destOrd="0" parTransId="{2E585602-0F78-4949-955F-B4F2100E18AD}" sibTransId="{19A4E5AF-8689-47B3-99AC-7B8413570013}"/>
    <dgm:cxn modelId="{F7DD687D-8944-4F9F-8994-957D9FFDF52D}" type="presOf" srcId="{51A13FC9-4DB7-4B5C-B2B3-0AA08BEDD821}" destId="{EB1549F9-B87F-4E09-954E-FE6C7E45BD00}" srcOrd="0" destOrd="0" presId="urn:microsoft.com/office/officeart/2005/8/layout/hierarchy3"/>
    <dgm:cxn modelId="{ECE41E8F-D05E-4BA8-BE6E-B371DE891C3C}" type="presOf" srcId="{00486A15-A682-41AC-8FCF-C0FA7305B4F3}" destId="{ABE49466-D7A8-4754-BCC7-EA63A6362295}" srcOrd="0" destOrd="0" presId="urn:microsoft.com/office/officeart/2005/8/layout/hierarchy3"/>
    <dgm:cxn modelId="{BD0D929A-58F6-46AE-90BC-612D470723CE}" srcId="{E7EC85F2-3588-4E8F-88D7-99DDD7A48529}" destId="{D3829D89-5128-48FC-BD5A-841A769F560F}" srcOrd="0" destOrd="0" parTransId="{4720DC8F-C1B8-47CE-B395-0ACB30C93183}" sibTransId="{AF456EB1-C6F6-46DE-BD3E-66228859D4F9}"/>
    <dgm:cxn modelId="{843CECA2-CBDE-43F6-A836-57B94FD43B1D}" type="presOf" srcId="{4720DC8F-C1B8-47CE-B395-0ACB30C93183}" destId="{86040582-FC2C-4F59-A81C-A7EBEC43B8A9}" srcOrd="0" destOrd="0" presId="urn:microsoft.com/office/officeart/2005/8/layout/hierarchy3"/>
    <dgm:cxn modelId="{A96A01A3-8A3B-4EA2-8F05-5D2EBE9C21E3}" type="presOf" srcId="{9C97AA77-7E72-4787-AA61-893CCA83C216}" destId="{83F25FAD-96F7-4F75-BCA5-080A8A239FF3}" srcOrd="1" destOrd="0" presId="urn:microsoft.com/office/officeart/2005/8/layout/hierarchy3"/>
    <dgm:cxn modelId="{E56F51AF-F471-45A2-A6E7-7B64C976B3F0}" type="presOf" srcId="{651A760A-6644-44C4-B53D-A16B8D6D5967}" destId="{C5587499-142F-4062-B027-33CB636005C3}" srcOrd="0" destOrd="0" presId="urn:microsoft.com/office/officeart/2005/8/layout/hierarchy3"/>
    <dgm:cxn modelId="{B210C8B5-BEA2-477A-B673-CAD2D6713DCB}" type="presOf" srcId="{423FD08F-F8CD-4F44-95D5-B2CB3E70D03D}" destId="{260BF3B4-40D4-4FDE-95E0-110210A76365}" srcOrd="0" destOrd="0" presId="urn:microsoft.com/office/officeart/2005/8/layout/hierarchy3"/>
    <dgm:cxn modelId="{C50B5DB7-8468-47CA-9EF4-683DD7AB279C}" type="presOf" srcId="{98AA4E21-DB5C-4D25-81E0-8AEFEA9B9786}" destId="{4B3AE4D7-0FB3-458A-B508-3132A02295BD}" srcOrd="0" destOrd="0" presId="urn:microsoft.com/office/officeart/2005/8/layout/hierarchy3"/>
    <dgm:cxn modelId="{005D0CCE-76AF-42F9-A828-E8FB107DDA80}" srcId="{9C97AA77-7E72-4787-AA61-893CCA83C216}" destId="{8D2BB280-EB6D-49BC-858E-5DC600DBFABE}" srcOrd="0" destOrd="0" parTransId="{98AA4E21-DB5C-4D25-81E0-8AEFEA9B9786}" sibTransId="{2EB4A9BA-C6F2-4EB1-8271-48AE9B29EB5F}"/>
    <dgm:cxn modelId="{334882D5-6631-4049-928E-9FB3CFD4BAAC}" type="presOf" srcId="{E7EC85F2-3588-4E8F-88D7-99DDD7A48529}" destId="{B97ABDE3-E9DD-4139-9670-FC8C64B8AF14}" srcOrd="0" destOrd="0" presId="urn:microsoft.com/office/officeart/2005/8/layout/hierarchy3"/>
    <dgm:cxn modelId="{B1CF80DB-E758-4777-BA97-FFB81E1FADF8}" type="presOf" srcId="{32537336-9AF0-4BBE-A70D-62B028072277}" destId="{6449E968-CF3A-4424-AD08-385FA1DBCB7C}" srcOrd="0" destOrd="0" presId="urn:microsoft.com/office/officeart/2005/8/layout/hierarchy3"/>
    <dgm:cxn modelId="{4D8F82F1-C77F-4846-ABD3-9BC3E98CE2F1}" type="presOf" srcId="{D3829D89-5128-48FC-BD5A-841A769F560F}" destId="{03E1B443-2F13-4EAA-A5B9-8270BE6A1817}" srcOrd="0" destOrd="0" presId="urn:microsoft.com/office/officeart/2005/8/layout/hierarchy3"/>
    <dgm:cxn modelId="{4B2213FD-116F-475A-9FC5-9CCEE921BF68}" type="presOf" srcId="{8D2BB280-EB6D-49BC-858E-5DC600DBFABE}" destId="{B36085D7-3044-403E-AC54-162F14DA6C67}" srcOrd="0" destOrd="0" presId="urn:microsoft.com/office/officeart/2005/8/layout/hierarchy3"/>
    <dgm:cxn modelId="{7111BD3B-D6BB-4604-8AB4-1FF8177D4AE7}" type="presParOf" srcId="{ABE49466-D7A8-4754-BCC7-EA63A6362295}" destId="{8C4703B0-5D72-4F57-BB07-8F2152FB02DE}" srcOrd="0" destOrd="0" presId="urn:microsoft.com/office/officeart/2005/8/layout/hierarchy3"/>
    <dgm:cxn modelId="{7F07013E-6817-4BA8-BC3D-A98C865DFE75}" type="presParOf" srcId="{8C4703B0-5D72-4F57-BB07-8F2152FB02DE}" destId="{D76F3A18-4F47-40D6-A4C4-69C868040755}" srcOrd="0" destOrd="0" presId="urn:microsoft.com/office/officeart/2005/8/layout/hierarchy3"/>
    <dgm:cxn modelId="{8809F040-2CCC-430A-9ED6-C620B2EA83B2}" type="presParOf" srcId="{D76F3A18-4F47-40D6-A4C4-69C868040755}" destId="{B97ABDE3-E9DD-4139-9670-FC8C64B8AF14}" srcOrd="0" destOrd="0" presId="urn:microsoft.com/office/officeart/2005/8/layout/hierarchy3"/>
    <dgm:cxn modelId="{98B140A2-CE00-4232-9021-5A16011ACB70}" type="presParOf" srcId="{D76F3A18-4F47-40D6-A4C4-69C868040755}" destId="{53DAD00A-0831-4FB0-B619-9AE7CE3ABDED}" srcOrd="1" destOrd="0" presId="urn:microsoft.com/office/officeart/2005/8/layout/hierarchy3"/>
    <dgm:cxn modelId="{26ED24EC-184C-45D3-8E10-F07C1B7B7C36}" type="presParOf" srcId="{8C4703B0-5D72-4F57-BB07-8F2152FB02DE}" destId="{EA0E14E5-AE5A-4878-8EB6-95B377E86AFD}" srcOrd="1" destOrd="0" presId="urn:microsoft.com/office/officeart/2005/8/layout/hierarchy3"/>
    <dgm:cxn modelId="{1724E7D0-E9FE-44D3-8383-C8D1F967B02F}" type="presParOf" srcId="{EA0E14E5-AE5A-4878-8EB6-95B377E86AFD}" destId="{86040582-FC2C-4F59-A81C-A7EBEC43B8A9}" srcOrd="0" destOrd="0" presId="urn:microsoft.com/office/officeart/2005/8/layout/hierarchy3"/>
    <dgm:cxn modelId="{1D556860-417C-445A-B50B-7A933820DA1B}" type="presParOf" srcId="{EA0E14E5-AE5A-4878-8EB6-95B377E86AFD}" destId="{03E1B443-2F13-4EAA-A5B9-8270BE6A1817}" srcOrd="1" destOrd="0" presId="urn:microsoft.com/office/officeart/2005/8/layout/hierarchy3"/>
    <dgm:cxn modelId="{0CC2B571-69A7-4A8B-8B75-91A81BB43214}" type="presParOf" srcId="{EA0E14E5-AE5A-4878-8EB6-95B377E86AFD}" destId="{F216B64B-01C8-4AF7-BB32-88BF3944AEDA}" srcOrd="2" destOrd="0" presId="urn:microsoft.com/office/officeart/2005/8/layout/hierarchy3"/>
    <dgm:cxn modelId="{9EFA66F2-B92C-4C00-8ACE-3604BDDE6A90}" type="presParOf" srcId="{EA0E14E5-AE5A-4878-8EB6-95B377E86AFD}" destId="{260BF3B4-40D4-4FDE-95E0-110210A76365}" srcOrd="3" destOrd="0" presId="urn:microsoft.com/office/officeart/2005/8/layout/hierarchy3"/>
    <dgm:cxn modelId="{9EBEE724-C1E8-400B-86E0-3EC8D5364086}" type="presParOf" srcId="{ABE49466-D7A8-4754-BCC7-EA63A6362295}" destId="{38C0E52E-627A-406D-B895-837F1D6CFC6F}" srcOrd="1" destOrd="0" presId="urn:microsoft.com/office/officeart/2005/8/layout/hierarchy3"/>
    <dgm:cxn modelId="{0534D513-8EB4-4F29-AA75-3983D9299659}" type="presParOf" srcId="{38C0E52E-627A-406D-B895-837F1D6CFC6F}" destId="{6CD345D2-E398-4F19-9AFC-14E26D1792FF}" srcOrd="0" destOrd="0" presId="urn:microsoft.com/office/officeart/2005/8/layout/hierarchy3"/>
    <dgm:cxn modelId="{6FF32C3D-2243-40F4-B812-5567BC1FC491}" type="presParOf" srcId="{6CD345D2-E398-4F19-9AFC-14E26D1792FF}" destId="{CE7CBD42-9CE5-4B9E-A6ED-C8996C93D457}" srcOrd="0" destOrd="0" presId="urn:microsoft.com/office/officeart/2005/8/layout/hierarchy3"/>
    <dgm:cxn modelId="{07620F05-66C5-4452-A42E-969703A67368}" type="presParOf" srcId="{6CD345D2-E398-4F19-9AFC-14E26D1792FF}" destId="{83F25FAD-96F7-4F75-BCA5-080A8A239FF3}" srcOrd="1" destOrd="0" presId="urn:microsoft.com/office/officeart/2005/8/layout/hierarchy3"/>
    <dgm:cxn modelId="{7B6A26C8-116F-4003-AF2B-A3138CB60B8C}" type="presParOf" srcId="{38C0E52E-627A-406D-B895-837F1D6CFC6F}" destId="{C75817D9-CFDA-4E34-866E-180AFB971157}" srcOrd="1" destOrd="0" presId="urn:microsoft.com/office/officeart/2005/8/layout/hierarchy3"/>
    <dgm:cxn modelId="{445461D4-8F8A-448E-A8CE-B0C4BFA4674B}" type="presParOf" srcId="{C75817D9-CFDA-4E34-866E-180AFB971157}" destId="{4B3AE4D7-0FB3-458A-B508-3132A02295BD}" srcOrd="0" destOrd="0" presId="urn:microsoft.com/office/officeart/2005/8/layout/hierarchy3"/>
    <dgm:cxn modelId="{F31F494F-48DD-4ABB-8980-2777BEC65CAF}" type="presParOf" srcId="{C75817D9-CFDA-4E34-866E-180AFB971157}" destId="{B36085D7-3044-403E-AC54-162F14DA6C67}" srcOrd="1" destOrd="0" presId="urn:microsoft.com/office/officeart/2005/8/layout/hierarchy3"/>
    <dgm:cxn modelId="{D4DE8910-412F-409E-A483-A812E095AE7A}" type="presParOf" srcId="{C75817D9-CFDA-4E34-866E-180AFB971157}" destId="{6449E968-CF3A-4424-AD08-385FA1DBCB7C}" srcOrd="2" destOrd="0" presId="urn:microsoft.com/office/officeart/2005/8/layout/hierarchy3"/>
    <dgm:cxn modelId="{CEAF5BD6-79A0-4C7F-B1AF-20CF86E8ADCA}" type="presParOf" srcId="{C75817D9-CFDA-4E34-866E-180AFB971157}" destId="{EB1549F9-B87F-4E09-954E-FE6C7E45BD00}" srcOrd="3" destOrd="0" presId="urn:microsoft.com/office/officeart/2005/8/layout/hierarchy3"/>
    <dgm:cxn modelId="{174ABDC4-7D52-49DF-BEBE-B724ED7EE967}" type="presParOf" srcId="{ABE49466-D7A8-4754-BCC7-EA63A6362295}" destId="{9F122A6A-D26A-4245-96AB-FC43AAA903AE}" srcOrd="2" destOrd="0" presId="urn:microsoft.com/office/officeart/2005/8/layout/hierarchy3"/>
    <dgm:cxn modelId="{34E9DEF6-F671-4EB9-8BFE-2E338658F194}" type="presParOf" srcId="{9F122A6A-D26A-4245-96AB-FC43AAA903AE}" destId="{FFCB5516-0FCF-410F-AFE3-33BE80CBE30F}" srcOrd="0" destOrd="0" presId="urn:microsoft.com/office/officeart/2005/8/layout/hierarchy3"/>
    <dgm:cxn modelId="{3C3DB9F3-4D13-45D7-931F-036D840032AD}" type="presParOf" srcId="{FFCB5516-0FCF-410F-AFE3-33BE80CBE30F}" destId="{C5587499-142F-4062-B027-33CB636005C3}" srcOrd="0" destOrd="0" presId="urn:microsoft.com/office/officeart/2005/8/layout/hierarchy3"/>
    <dgm:cxn modelId="{0F5A44E4-C9B6-48E2-AAB3-33FAB1AE1178}" type="presParOf" srcId="{FFCB5516-0FCF-410F-AFE3-33BE80CBE30F}" destId="{F660883B-0FDF-4A1F-9A57-D8492AFD8A45}" srcOrd="1" destOrd="0" presId="urn:microsoft.com/office/officeart/2005/8/layout/hierarchy3"/>
    <dgm:cxn modelId="{F2000243-786E-4EC6-8858-7E485E77C058}" type="presParOf" srcId="{9F122A6A-D26A-4245-96AB-FC43AAA903AE}" destId="{074921B6-BB54-4FAD-932C-686A9169764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B85E68-53A0-469C-A14B-C748A6D325B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24304E7-F8B2-426C-8079-7CC6D3F2D161}">
      <dgm:prSet/>
      <dgm:spPr/>
      <dgm:t>
        <a:bodyPr/>
        <a:lstStyle/>
        <a:p>
          <a:r>
            <a:rPr lang="en-US" b="0" i="0"/>
            <a:t>Mean 16 lifetime abstinence-based attempts in chronically homeless w/ AUD </a:t>
          </a:r>
          <a:r>
            <a:rPr lang="en-US" b="0" i="1"/>
            <a:t>(Drucker, 2016)</a:t>
          </a:r>
          <a:endParaRPr lang="en-US"/>
        </a:p>
      </dgm:t>
    </dgm:pt>
    <dgm:pt modelId="{7A8B6A4F-CB7F-4366-9746-4E2CEB48AEDB}" type="parTrans" cxnId="{5635011A-B706-4E5D-97FD-F5F02FC76B98}">
      <dgm:prSet/>
      <dgm:spPr/>
      <dgm:t>
        <a:bodyPr/>
        <a:lstStyle/>
        <a:p>
          <a:endParaRPr lang="en-US"/>
        </a:p>
      </dgm:t>
    </dgm:pt>
    <dgm:pt modelId="{5B5F19B1-270C-4008-AF91-F7C8B8F5B78F}" type="sibTrans" cxnId="{5635011A-B706-4E5D-97FD-F5F02FC76B98}">
      <dgm:prSet/>
      <dgm:spPr/>
      <dgm:t>
        <a:bodyPr/>
        <a:lstStyle/>
        <a:p>
          <a:endParaRPr lang="en-US"/>
        </a:p>
      </dgm:t>
    </dgm:pt>
    <dgm:pt modelId="{F6850826-E986-47AF-BAA7-22B6476FEEA2}">
      <dgm:prSet/>
      <dgm:spPr/>
      <dgm:t>
        <a:bodyPr/>
        <a:lstStyle/>
        <a:p>
          <a:r>
            <a:rPr lang="en-US" b="0" i="0"/>
            <a:t>95% w/ lived experience of homelessness preferred non-abstinence based goals </a:t>
          </a:r>
          <a:r>
            <a:rPr lang="en-US" b="0" i="1"/>
            <a:t>(Collins, 2019)</a:t>
          </a:r>
          <a:endParaRPr lang="en-US"/>
        </a:p>
      </dgm:t>
    </dgm:pt>
    <dgm:pt modelId="{09010846-5934-4951-8A7F-8C592BDE529B}" type="parTrans" cxnId="{80509358-A723-4A4F-9FA4-C3A05ADDEB1B}">
      <dgm:prSet/>
      <dgm:spPr/>
      <dgm:t>
        <a:bodyPr/>
        <a:lstStyle/>
        <a:p>
          <a:endParaRPr lang="en-US"/>
        </a:p>
      </dgm:t>
    </dgm:pt>
    <dgm:pt modelId="{AF0DA50C-6931-44CB-858F-102DC5B8A739}" type="sibTrans" cxnId="{80509358-A723-4A4F-9FA4-C3A05ADDEB1B}">
      <dgm:prSet/>
      <dgm:spPr/>
      <dgm:t>
        <a:bodyPr/>
        <a:lstStyle/>
        <a:p>
          <a:endParaRPr lang="en-US"/>
        </a:p>
      </dgm:t>
    </dgm:pt>
    <dgm:pt modelId="{D9E51E3D-545E-407F-A1DB-42BF691A91C4}">
      <dgm:prSet/>
      <dgm:spPr/>
      <dgm:t>
        <a:bodyPr/>
        <a:lstStyle/>
        <a:p>
          <a:r>
            <a:rPr lang="en-US" b="0" i="0"/>
            <a:t>Treatment engagement decreased as program demands—esp abstinence, increased </a:t>
          </a:r>
          <a:r>
            <a:rPr lang="en-US" b="0" i="1"/>
            <a:t>(Collins, 2015)</a:t>
          </a:r>
          <a:endParaRPr lang="en-US"/>
        </a:p>
      </dgm:t>
    </dgm:pt>
    <dgm:pt modelId="{AD6477AB-5166-46D4-805D-4295CC6D6DF7}" type="parTrans" cxnId="{FF15A700-B013-493D-B4DF-9E092B17A3A0}">
      <dgm:prSet/>
      <dgm:spPr/>
      <dgm:t>
        <a:bodyPr/>
        <a:lstStyle/>
        <a:p>
          <a:endParaRPr lang="en-US"/>
        </a:p>
      </dgm:t>
    </dgm:pt>
    <dgm:pt modelId="{7DFE888D-9C2D-4063-A76A-387072ECF234}" type="sibTrans" cxnId="{FF15A700-B013-493D-B4DF-9E092B17A3A0}">
      <dgm:prSet/>
      <dgm:spPr/>
      <dgm:t>
        <a:bodyPr/>
        <a:lstStyle/>
        <a:p>
          <a:endParaRPr lang="en-US"/>
        </a:p>
      </dgm:t>
    </dgm:pt>
    <dgm:pt modelId="{789C0890-B0CF-40FB-9EBC-9082EE22FC16}">
      <dgm:prSet/>
      <dgm:spPr/>
      <dgm:t>
        <a:bodyPr/>
        <a:lstStyle/>
        <a:p>
          <a:r>
            <a:rPr lang="en-US" b="0" i="0"/>
            <a:t>Many prefer moderation goals, even after successfully completing abstinence-based treatment </a:t>
          </a:r>
          <a:r>
            <a:rPr lang="en-US" b="0" i="1"/>
            <a:t>(Blume, 2013)</a:t>
          </a:r>
          <a:endParaRPr lang="en-US"/>
        </a:p>
      </dgm:t>
    </dgm:pt>
    <dgm:pt modelId="{279380A8-6A02-485F-B787-154534D509BE}" type="parTrans" cxnId="{633B5BE8-7D10-4627-A93A-226DF9F81F23}">
      <dgm:prSet/>
      <dgm:spPr/>
      <dgm:t>
        <a:bodyPr/>
        <a:lstStyle/>
        <a:p>
          <a:endParaRPr lang="en-US"/>
        </a:p>
      </dgm:t>
    </dgm:pt>
    <dgm:pt modelId="{A9603B84-2AEC-42E3-897E-12352B3E8DF7}" type="sibTrans" cxnId="{633B5BE8-7D10-4627-A93A-226DF9F81F23}">
      <dgm:prSet/>
      <dgm:spPr/>
      <dgm:t>
        <a:bodyPr/>
        <a:lstStyle/>
        <a:p>
          <a:endParaRPr lang="en-US"/>
        </a:p>
      </dgm:t>
    </dgm:pt>
    <dgm:pt modelId="{833BE254-EFD7-412A-B0F9-E060B05DC1C8}" type="pres">
      <dgm:prSet presAssocID="{B7B85E68-53A0-469C-A14B-C748A6D325B6}" presName="root" presStyleCnt="0">
        <dgm:presLayoutVars>
          <dgm:dir/>
          <dgm:resizeHandles val="exact"/>
        </dgm:presLayoutVars>
      </dgm:prSet>
      <dgm:spPr/>
    </dgm:pt>
    <dgm:pt modelId="{2EB6FAA4-7257-40DA-82B2-98636A73CA87}" type="pres">
      <dgm:prSet presAssocID="{A24304E7-F8B2-426C-8079-7CC6D3F2D161}" presName="compNode" presStyleCnt="0"/>
      <dgm:spPr/>
    </dgm:pt>
    <dgm:pt modelId="{44B82DDB-F6D9-4F60-AB0F-8D0680A1D485}" type="pres">
      <dgm:prSet presAssocID="{A24304E7-F8B2-426C-8079-7CC6D3F2D161}" presName="bgRect" presStyleLbl="bgShp" presStyleIdx="0" presStyleCnt="4"/>
      <dgm:spPr/>
    </dgm:pt>
    <dgm:pt modelId="{8EDEA508-6C76-4A4C-A7C2-48A7AEB20C6C}" type="pres">
      <dgm:prSet presAssocID="{A24304E7-F8B2-426C-8079-7CC6D3F2D1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xplosion"/>
        </a:ext>
      </dgm:extLst>
    </dgm:pt>
    <dgm:pt modelId="{89F7887F-66AA-470F-A9C8-42EA17DBE322}" type="pres">
      <dgm:prSet presAssocID="{A24304E7-F8B2-426C-8079-7CC6D3F2D161}" presName="spaceRect" presStyleCnt="0"/>
      <dgm:spPr/>
    </dgm:pt>
    <dgm:pt modelId="{85B8B0EA-4E90-4CD1-B0F4-F7A635F8402D}" type="pres">
      <dgm:prSet presAssocID="{A24304E7-F8B2-426C-8079-7CC6D3F2D161}" presName="parTx" presStyleLbl="revTx" presStyleIdx="0" presStyleCnt="4">
        <dgm:presLayoutVars>
          <dgm:chMax val="0"/>
          <dgm:chPref val="0"/>
        </dgm:presLayoutVars>
      </dgm:prSet>
      <dgm:spPr/>
    </dgm:pt>
    <dgm:pt modelId="{CE6A4438-6A8A-41C1-9A9F-2B07D1778CE9}" type="pres">
      <dgm:prSet presAssocID="{5B5F19B1-270C-4008-AF91-F7C8B8F5B78F}" presName="sibTrans" presStyleCnt="0"/>
      <dgm:spPr/>
    </dgm:pt>
    <dgm:pt modelId="{E68B8910-A013-4CE6-B0AB-4093BF000360}" type="pres">
      <dgm:prSet presAssocID="{F6850826-E986-47AF-BAA7-22B6476FEEA2}" presName="compNode" presStyleCnt="0"/>
      <dgm:spPr/>
    </dgm:pt>
    <dgm:pt modelId="{C1AE116E-327A-4A39-A65E-0E7FFA48D9D1}" type="pres">
      <dgm:prSet presAssocID="{F6850826-E986-47AF-BAA7-22B6476FEEA2}" presName="bgRect" presStyleLbl="bgShp" presStyleIdx="1" presStyleCnt="4"/>
      <dgm:spPr/>
    </dgm:pt>
    <dgm:pt modelId="{89E93251-48E7-44A3-8CF2-7E3507EBC64A}" type="pres">
      <dgm:prSet presAssocID="{F6850826-E986-47AF-BAA7-22B6476FEEA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5A018234-1A28-4D13-BDAF-88EA51DFB611}" type="pres">
      <dgm:prSet presAssocID="{F6850826-E986-47AF-BAA7-22B6476FEEA2}" presName="spaceRect" presStyleCnt="0"/>
      <dgm:spPr/>
    </dgm:pt>
    <dgm:pt modelId="{A1F17F7D-E079-45C9-A3DA-DFC27762DDF4}" type="pres">
      <dgm:prSet presAssocID="{F6850826-E986-47AF-BAA7-22B6476FEEA2}" presName="parTx" presStyleLbl="revTx" presStyleIdx="1" presStyleCnt="4">
        <dgm:presLayoutVars>
          <dgm:chMax val="0"/>
          <dgm:chPref val="0"/>
        </dgm:presLayoutVars>
      </dgm:prSet>
      <dgm:spPr/>
    </dgm:pt>
    <dgm:pt modelId="{B3BCFA02-CC55-4ACB-804C-73DB698D69FD}" type="pres">
      <dgm:prSet presAssocID="{AF0DA50C-6931-44CB-858F-102DC5B8A739}" presName="sibTrans" presStyleCnt="0"/>
      <dgm:spPr/>
    </dgm:pt>
    <dgm:pt modelId="{D4D8B886-C6FD-4A95-97C4-24D1ADAB7BF8}" type="pres">
      <dgm:prSet presAssocID="{D9E51E3D-545E-407F-A1DB-42BF691A91C4}" presName="compNode" presStyleCnt="0"/>
      <dgm:spPr/>
    </dgm:pt>
    <dgm:pt modelId="{9BAB11F2-ABE2-41D5-9297-2780B146C6AD}" type="pres">
      <dgm:prSet presAssocID="{D9E51E3D-545E-407F-A1DB-42BF691A91C4}" presName="bgRect" presStyleLbl="bgShp" presStyleIdx="2" presStyleCnt="4"/>
      <dgm:spPr/>
    </dgm:pt>
    <dgm:pt modelId="{D1F4B71C-802D-49F9-87AC-B94875448898}" type="pres">
      <dgm:prSet presAssocID="{D9E51E3D-545E-407F-A1DB-42BF691A91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mpagne Glasses"/>
        </a:ext>
      </dgm:extLst>
    </dgm:pt>
    <dgm:pt modelId="{21B2BE35-9C00-4058-B8C4-D698C10C8BBE}" type="pres">
      <dgm:prSet presAssocID="{D9E51E3D-545E-407F-A1DB-42BF691A91C4}" presName="spaceRect" presStyleCnt="0"/>
      <dgm:spPr/>
    </dgm:pt>
    <dgm:pt modelId="{8C7467C8-178F-4C4A-951F-5B06C0165CF1}" type="pres">
      <dgm:prSet presAssocID="{D9E51E3D-545E-407F-A1DB-42BF691A91C4}" presName="parTx" presStyleLbl="revTx" presStyleIdx="2" presStyleCnt="4">
        <dgm:presLayoutVars>
          <dgm:chMax val="0"/>
          <dgm:chPref val="0"/>
        </dgm:presLayoutVars>
      </dgm:prSet>
      <dgm:spPr/>
    </dgm:pt>
    <dgm:pt modelId="{78589228-FA82-4D2D-9075-5CD8FBB94EB3}" type="pres">
      <dgm:prSet presAssocID="{7DFE888D-9C2D-4063-A76A-387072ECF234}" presName="sibTrans" presStyleCnt="0"/>
      <dgm:spPr/>
    </dgm:pt>
    <dgm:pt modelId="{A80B9F8F-43DF-46BA-B980-655EBB09C6EA}" type="pres">
      <dgm:prSet presAssocID="{789C0890-B0CF-40FB-9EBC-9082EE22FC16}" presName="compNode" presStyleCnt="0"/>
      <dgm:spPr/>
    </dgm:pt>
    <dgm:pt modelId="{95BA9BAA-7C92-49D8-8DAC-902922B072EC}" type="pres">
      <dgm:prSet presAssocID="{789C0890-B0CF-40FB-9EBC-9082EE22FC16}" presName="bgRect" presStyleLbl="bgShp" presStyleIdx="3" presStyleCnt="4"/>
      <dgm:spPr/>
    </dgm:pt>
    <dgm:pt modelId="{A75991DD-2291-4D5A-A2C3-EDD8297D0D28}" type="pres">
      <dgm:prSet presAssocID="{789C0890-B0CF-40FB-9EBC-9082EE22FC1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ttle"/>
        </a:ext>
      </dgm:extLst>
    </dgm:pt>
    <dgm:pt modelId="{91CE7E64-8D08-41B7-8642-07AFB2B67B49}" type="pres">
      <dgm:prSet presAssocID="{789C0890-B0CF-40FB-9EBC-9082EE22FC16}" presName="spaceRect" presStyleCnt="0"/>
      <dgm:spPr/>
    </dgm:pt>
    <dgm:pt modelId="{5E46146B-D8FF-4731-84E1-0BA287546C3C}" type="pres">
      <dgm:prSet presAssocID="{789C0890-B0CF-40FB-9EBC-9082EE22FC16}" presName="parTx" presStyleLbl="revTx" presStyleIdx="3" presStyleCnt="4">
        <dgm:presLayoutVars>
          <dgm:chMax val="0"/>
          <dgm:chPref val="0"/>
        </dgm:presLayoutVars>
      </dgm:prSet>
      <dgm:spPr/>
    </dgm:pt>
  </dgm:ptLst>
  <dgm:cxnLst>
    <dgm:cxn modelId="{FF15A700-B013-493D-B4DF-9E092B17A3A0}" srcId="{B7B85E68-53A0-469C-A14B-C748A6D325B6}" destId="{D9E51E3D-545E-407F-A1DB-42BF691A91C4}" srcOrd="2" destOrd="0" parTransId="{AD6477AB-5166-46D4-805D-4295CC6D6DF7}" sibTransId="{7DFE888D-9C2D-4063-A76A-387072ECF234}"/>
    <dgm:cxn modelId="{F88B1207-DD1C-40CE-9976-BB57319290A2}" type="presOf" srcId="{D9E51E3D-545E-407F-A1DB-42BF691A91C4}" destId="{8C7467C8-178F-4C4A-951F-5B06C0165CF1}" srcOrd="0" destOrd="0" presId="urn:microsoft.com/office/officeart/2018/2/layout/IconVerticalSolidList"/>
    <dgm:cxn modelId="{5635011A-B706-4E5D-97FD-F5F02FC76B98}" srcId="{B7B85E68-53A0-469C-A14B-C748A6D325B6}" destId="{A24304E7-F8B2-426C-8079-7CC6D3F2D161}" srcOrd="0" destOrd="0" parTransId="{7A8B6A4F-CB7F-4366-9746-4E2CEB48AEDB}" sibTransId="{5B5F19B1-270C-4008-AF91-F7C8B8F5B78F}"/>
    <dgm:cxn modelId="{4980251C-5979-4104-85D1-332C185B0F72}" type="presOf" srcId="{789C0890-B0CF-40FB-9EBC-9082EE22FC16}" destId="{5E46146B-D8FF-4731-84E1-0BA287546C3C}" srcOrd="0" destOrd="0" presId="urn:microsoft.com/office/officeart/2018/2/layout/IconVerticalSolidList"/>
    <dgm:cxn modelId="{80509358-A723-4A4F-9FA4-C3A05ADDEB1B}" srcId="{B7B85E68-53A0-469C-A14B-C748A6D325B6}" destId="{F6850826-E986-47AF-BAA7-22B6476FEEA2}" srcOrd="1" destOrd="0" parTransId="{09010846-5934-4951-8A7F-8C592BDE529B}" sibTransId="{AF0DA50C-6931-44CB-858F-102DC5B8A739}"/>
    <dgm:cxn modelId="{C893FF7B-CCE3-4A59-858E-83BACA2D13C2}" type="presOf" srcId="{A24304E7-F8B2-426C-8079-7CC6D3F2D161}" destId="{85B8B0EA-4E90-4CD1-B0F4-F7A635F8402D}" srcOrd="0" destOrd="0" presId="urn:microsoft.com/office/officeart/2018/2/layout/IconVerticalSolidList"/>
    <dgm:cxn modelId="{EADF7192-49B8-41C4-A620-86A724C44E51}" type="presOf" srcId="{B7B85E68-53A0-469C-A14B-C748A6D325B6}" destId="{833BE254-EFD7-412A-B0F9-E060B05DC1C8}" srcOrd="0" destOrd="0" presId="urn:microsoft.com/office/officeart/2018/2/layout/IconVerticalSolidList"/>
    <dgm:cxn modelId="{6F463BC4-5D66-40CA-BA53-33433D82B8DE}" type="presOf" srcId="{F6850826-E986-47AF-BAA7-22B6476FEEA2}" destId="{A1F17F7D-E079-45C9-A3DA-DFC27762DDF4}" srcOrd="0" destOrd="0" presId="urn:microsoft.com/office/officeart/2018/2/layout/IconVerticalSolidList"/>
    <dgm:cxn modelId="{633B5BE8-7D10-4627-A93A-226DF9F81F23}" srcId="{B7B85E68-53A0-469C-A14B-C748A6D325B6}" destId="{789C0890-B0CF-40FB-9EBC-9082EE22FC16}" srcOrd="3" destOrd="0" parTransId="{279380A8-6A02-485F-B787-154534D509BE}" sibTransId="{A9603B84-2AEC-42E3-897E-12352B3E8DF7}"/>
    <dgm:cxn modelId="{A36D196D-A943-4B24-9934-D27C04900956}" type="presParOf" srcId="{833BE254-EFD7-412A-B0F9-E060B05DC1C8}" destId="{2EB6FAA4-7257-40DA-82B2-98636A73CA87}" srcOrd="0" destOrd="0" presId="urn:microsoft.com/office/officeart/2018/2/layout/IconVerticalSolidList"/>
    <dgm:cxn modelId="{D89D6530-B4D7-4D49-943D-4552CA5C8107}" type="presParOf" srcId="{2EB6FAA4-7257-40DA-82B2-98636A73CA87}" destId="{44B82DDB-F6D9-4F60-AB0F-8D0680A1D485}" srcOrd="0" destOrd="0" presId="urn:microsoft.com/office/officeart/2018/2/layout/IconVerticalSolidList"/>
    <dgm:cxn modelId="{73ADE8C8-667B-4125-8824-9A23FEA50E53}" type="presParOf" srcId="{2EB6FAA4-7257-40DA-82B2-98636A73CA87}" destId="{8EDEA508-6C76-4A4C-A7C2-48A7AEB20C6C}" srcOrd="1" destOrd="0" presId="urn:microsoft.com/office/officeart/2018/2/layout/IconVerticalSolidList"/>
    <dgm:cxn modelId="{C9B9E294-735B-46C8-BFEA-F931E2BC5172}" type="presParOf" srcId="{2EB6FAA4-7257-40DA-82B2-98636A73CA87}" destId="{89F7887F-66AA-470F-A9C8-42EA17DBE322}" srcOrd="2" destOrd="0" presId="urn:microsoft.com/office/officeart/2018/2/layout/IconVerticalSolidList"/>
    <dgm:cxn modelId="{6279C993-80EA-4664-A162-D104FAD9F391}" type="presParOf" srcId="{2EB6FAA4-7257-40DA-82B2-98636A73CA87}" destId="{85B8B0EA-4E90-4CD1-B0F4-F7A635F8402D}" srcOrd="3" destOrd="0" presId="urn:microsoft.com/office/officeart/2018/2/layout/IconVerticalSolidList"/>
    <dgm:cxn modelId="{E4529251-1CC1-462F-A80B-D413B34DA898}" type="presParOf" srcId="{833BE254-EFD7-412A-B0F9-E060B05DC1C8}" destId="{CE6A4438-6A8A-41C1-9A9F-2B07D1778CE9}" srcOrd="1" destOrd="0" presId="urn:microsoft.com/office/officeart/2018/2/layout/IconVerticalSolidList"/>
    <dgm:cxn modelId="{5F6D4901-A52B-4EB3-BAB2-43978FBF0947}" type="presParOf" srcId="{833BE254-EFD7-412A-B0F9-E060B05DC1C8}" destId="{E68B8910-A013-4CE6-B0AB-4093BF000360}" srcOrd="2" destOrd="0" presId="urn:microsoft.com/office/officeart/2018/2/layout/IconVerticalSolidList"/>
    <dgm:cxn modelId="{FDA37E28-722F-4B3B-9FB1-0F94E0662CAC}" type="presParOf" srcId="{E68B8910-A013-4CE6-B0AB-4093BF000360}" destId="{C1AE116E-327A-4A39-A65E-0E7FFA48D9D1}" srcOrd="0" destOrd="0" presId="urn:microsoft.com/office/officeart/2018/2/layout/IconVerticalSolidList"/>
    <dgm:cxn modelId="{ED1577B8-769A-4223-BBDC-04ACB3A0428B}" type="presParOf" srcId="{E68B8910-A013-4CE6-B0AB-4093BF000360}" destId="{89E93251-48E7-44A3-8CF2-7E3507EBC64A}" srcOrd="1" destOrd="0" presId="urn:microsoft.com/office/officeart/2018/2/layout/IconVerticalSolidList"/>
    <dgm:cxn modelId="{B2D508E7-D9A5-4CCA-B07E-504BD60587B5}" type="presParOf" srcId="{E68B8910-A013-4CE6-B0AB-4093BF000360}" destId="{5A018234-1A28-4D13-BDAF-88EA51DFB611}" srcOrd="2" destOrd="0" presId="urn:microsoft.com/office/officeart/2018/2/layout/IconVerticalSolidList"/>
    <dgm:cxn modelId="{7F5E42FC-7526-4602-B05F-8F1FA65724F2}" type="presParOf" srcId="{E68B8910-A013-4CE6-B0AB-4093BF000360}" destId="{A1F17F7D-E079-45C9-A3DA-DFC27762DDF4}" srcOrd="3" destOrd="0" presId="urn:microsoft.com/office/officeart/2018/2/layout/IconVerticalSolidList"/>
    <dgm:cxn modelId="{658DC2E2-20D5-41F6-943D-E57F062FA52E}" type="presParOf" srcId="{833BE254-EFD7-412A-B0F9-E060B05DC1C8}" destId="{B3BCFA02-CC55-4ACB-804C-73DB698D69FD}" srcOrd="3" destOrd="0" presId="urn:microsoft.com/office/officeart/2018/2/layout/IconVerticalSolidList"/>
    <dgm:cxn modelId="{0142529E-F097-4578-925D-E00569ECD717}" type="presParOf" srcId="{833BE254-EFD7-412A-B0F9-E060B05DC1C8}" destId="{D4D8B886-C6FD-4A95-97C4-24D1ADAB7BF8}" srcOrd="4" destOrd="0" presId="urn:microsoft.com/office/officeart/2018/2/layout/IconVerticalSolidList"/>
    <dgm:cxn modelId="{A7F20949-EE9D-43AE-ACC7-11857FB66CEC}" type="presParOf" srcId="{D4D8B886-C6FD-4A95-97C4-24D1ADAB7BF8}" destId="{9BAB11F2-ABE2-41D5-9297-2780B146C6AD}" srcOrd="0" destOrd="0" presId="urn:microsoft.com/office/officeart/2018/2/layout/IconVerticalSolidList"/>
    <dgm:cxn modelId="{B9A28303-B669-436D-80FA-62AA4E53543C}" type="presParOf" srcId="{D4D8B886-C6FD-4A95-97C4-24D1ADAB7BF8}" destId="{D1F4B71C-802D-49F9-87AC-B94875448898}" srcOrd="1" destOrd="0" presId="urn:microsoft.com/office/officeart/2018/2/layout/IconVerticalSolidList"/>
    <dgm:cxn modelId="{8E3BB930-A129-4E28-83ED-42B71D1427E8}" type="presParOf" srcId="{D4D8B886-C6FD-4A95-97C4-24D1ADAB7BF8}" destId="{21B2BE35-9C00-4058-B8C4-D698C10C8BBE}" srcOrd="2" destOrd="0" presId="urn:microsoft.com/office/officeart/2018/2/layout/IconVerticalSolidList"/>
    <dgm:cxn modelId="{17B0BCA2-791F-4BE9-8990-DA570876C04B}" type="presParOf" srcId="{D4D8B886-C6FD-4A95-97C4-24D1ADAB7BF8}" destId="{8C7467C8-178F-4C4A-951F-5B06C0165CF1}" srcOrd="3" destOrd="0" presId="urn:microsoft.com/office/officeart/2018/2/layout/IconVerticalSolidList"/>
    <dgm:cxn modelId="{8B087BD6-F730-4975-8612-57B03CF91275}" type="presParOf" srcId="{833BE254-EFD7-412A-B0F9-E060B05DC1C8}" destId="{78589228-FA82-4D2D-9075-5CD8FBB94EB3}" srcOrd="5" destOrd="0" presId="urn:microsoft.com/office/officeart/2018/2/layout/IconVerticalSolidList"/>
    <dgm:cxn modelId="{5EBD2732-5CA2-44AB-9FA7-3A169639B583}" type="presParOf" srcId="{833BE254-EFD7-412A-B0F9-E060B05DC1C8}" destId="{A80B9F8F-43DF-46BA-B980-655EBB09C6EA}" srcOrd="6" destOrd="0" presId="urn:microsoft.com/office/officeart/2018/2/layout/IconVerticalSolidList"/>
    <dgm:cxn modelId="{C0AF32E0-4516-4E48-9950-768EFDB3F697}" type="presParOf" srcId="{A80B9F8F-43DF-46BA-B980-655EBB09C6EA}" destId="{95BA9BAA-7C92-49D8-8DAC-902922B072EC}" srcOrd="0" destOrd="0" presId="urn:microsoft.com/office/officeart/2018/2/layout/IconVerticalSolidList"/>
    <dgm:cxn modelId="{B228A962-AB66-4598-A259-70D43AAF841B}" type="presParOf" srcId="{A80B9F8F-43DF-46BA-B980-655EBB09C6EA}" destId="{A75991DD-2291-4D5A-A2C3-EDD8297D0D28}" srcOrd="1" destOrd="0" presId="urn:microsoft.com/office/officeart/2018/2/layout/IconVerticalSolidList"/>
    <dgm:cxn modelId="{016F3BF3-0B8F-4CC0-B320-3F51420FB2E3}" type="presParOf" srcId="{A80B9F8F-43DF-46BA-B980-655EBB09C6EA}" destId="{91CE7E64-8D08-41B7-8642-07AFB2B67B49}" srcOrd="2" destOrd="0" presId="urn:microsoft.com/office/officeart/2018/2/layout/IconVerticalSolidList"/>
    <dgm:cxn modelId="{5912DE1C-3360-4267-A923-9F31A5FFE03E}" type="presParOf" srcId="{A80B9F8F-43DF-46BA-B980-655EBB09C6EA}" destId="{5E46146B-D8FF-4731-84E1-0BA287546C3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60426-A8F6-4C58-B881-60560DAC478B}">
      <dsp:nvSpPr>
        <dsp:cNvPr id="0" name=""/>
        <dsp:cNvSpPr/>
      </dsp:nvSpPr>
      <dsp:spPr>
        <a:xfrm>
          <a:off x="1099657" y="872861"/>
          <a:ext cx="1179773" cy="1179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CF8E86-EA07-496E-BD51-F862653A2E63}">
      <dsp:nvSpPr>
        <dsp:cNvPr id="0" name=""/>
        <dsp:cNvSpPr/>
      </dsp:nvSpPr>
      <dsp:spPr>
        <a:xfrm>
          <a:off x="4153" y="2184982"/>
          <a:ext cx="3370781" cy="50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159, 533 Experiencing Homelessness</a:t>
          </a:r>
        </a:p>
      </dsp:txBody>
      <dsp:txXfrm>
        <a:off x="4153" y="2184982"/>
        <a:ext cx="3370781" cy="505617"/>
      </dsp:txXfrm>
    </dsp:sp>
    <dsp:sp modelId="{0461C8FA-2715-4DB7-AB42-7382BD821371}">
      <dsp:nvSpPr>
        <dsp:cNvPr id="0" name=""/>
        <dsp:cNvSpPr/>
      </dsp:nvSpPr>
      <dsp:spPr>
        <a:xfrm>
          <a:off x="4153" y="2752157"/>
          <a:ext cx="3370781" cy="119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1 out of every 346 WA residents</a:t>
          </a:r>
        </a:p>
        <a:p>
          <a:pPr marL="0" lvl="0" indent="0" algn="ctr" defTabSz="533400">
            <a:lnSpc>
              <a:spcPct val="100000"/>
            </a:lnSpc>
            <a:spcBef>
              <a:spcPct val="0"/>
            </a:spcBef>
            <a:spcAft>
              <a:spcPct val="35000"/>
            </a:spcAft>
            <a:buNone/>
          </a:pPr>
          <a:r>
            <a:rPr lang="en-US" sz="1200" kern="1200"/>
            <a:t>6000 Newly Homeless in most recent month</a:t>
          </a:r>
        </a:p>
        <a:p>
          <a:pPr marL="0" lvl="0" indent="0" algn="ctr" defTabSz="533400">
            <a:lnSpc>
              <a:spcPct val="100000"/>
            </a:lnSpc>
            <a:spcBef>
              <a:spcPct val="0"/>
            </a:spcBef>
            <a:spcAft>
              <a:spcPct val="35000"/>
            </a:spcAft>
            <a:buNone/>
          </a:pPr>
          <a:r>
            <a:rPr lang="en-US" sz="1200" kern="1200"/>
            <a:t>47,000 chronically homeless (29%)</a:t>
          </a:r>
        </a:p>
        <a:p>
          <a:pPr marL="0" lvl="0" indent="0" algn="ctr" defTabSz="533400">
            <a:lnSpc>
              <a:spcPct val="100000"/>
            </a:lnSpc>
            <a:spcBef>
              <a:spcPct val="0"/>
            </a:spcBef>
            <a:spcAft>
              <a:spcPct val="35000"/>
            </a:spcAft>
            <a:buNone/>
          </a:pPr>
          <a:r>
            <a:rPr lang="en-US" sz="1200" kern="1200"/>
            <a:t>11% increase from 2022</a:t>
          </a:r>
        </a:p>
        <a:p>
          <a:pPr marL="0" lvl="0" indent="0" algn="ctr" defTabSz="533400">
            <a:lnSpc>
              <a:spcPct val="100000"/>
            </a:lnSpc>
            <a:spcBef>
              <a:spcPct val="0"/>
            </a:spcBef>
            <a:spcAft>
              <a:spcPct val="35000"/>
            </a:spcAft>
            <a:buNone/>
          </a:pPr>
          <a:r>
            <a:rPr lang="en-US" sz="1200" kern="1200"/>
            <a:t>21% rise in unsheltered homeless</a:t>
          </a:r>
        </a:p>
      </dsp:txBody>
      <dsp:txXfrm>
        <a:off x="4153" y="2752157"/>
        <a:ext cx="3370781" cy="1198564"/>
      </dsp:txXfrm>
    </dsp:sp>
    <dsp:sp modelId="{F0DE5B83-9BA4-400E-9443-9271F8917A4C}">
      <dsp:nvSpPr>
        <dsp:cNvPr id="0" name=""/>
        <dsp:cNvSpPr/>
      </dsp:nvSpPr>
      <dsp:spPr>
        <a:xfrm>
          <a:off x="5060325" y="872861"/>
          <a:ext cx="1179773" cy="1179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1F263-D897-4851-8C29-A03EDAF12C0F}">
      <dsp:nvSpPr>
        <dsp:cNvPr id="0" name=""/>
        <dsp:cNvSpPr/>
      </dsp:nvSpPr>
      <dsp:spPr>
        <a:xfrm>
          <a:off x="3964821" y="2184982"/>
          <a:ext cx="3370781" cy="505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b="1"/>
          </a:pPr>
          <a:r>
            <a:rPr lang="en-US" sz="1600" kern="1200"/>
            <a:t>Additional ~ 40,000 Unstably Housed</a:t>
          </a:r>
        </a:p>
      </dsp:txBody>
      <dsp:txXfrm>
        <a:off x="3964821" y="2184982"/>
        <a:ext cx="3370781" cy="505617"/>
      </dsp:txXfrm>
    </dsp:sp>
    <dsp:sp modelId="{DA8754D4-C61B-40B3-A35B-7AE6F5E55510}">
      <dsp:nvSpPr>
        <dsp:cNvPr id="0" name=""/>
        <dsp:cNvSpPr/>
      </dsp:nvSpPr>
      <dsp:spPr>
        <a:xfrm>
          <a:off x="3964821" y="2752157"/>
          <a:ext cx="3370781" cy="11985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Receiving housing services, in transitional housing or couch surfing</a:t>
          </a:r>
        </a:p>
      </dsp:txBody>
      <dsp:txXfrm>
        <a:off x="3964821" y="2752157"/>
        <a:ext cx="3370781" cy="11985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30221-9C1D-4E59-8F24-C86E07CC18C6}">
      <dsp:nvSpPr>
        <dsp:cNvPr id="0" name=""/>
        <dsp:cNvSpPr/>
      </dsp:nvSpPr>
      <dsp:spPr>
        <a:xfrm>
          <a:off x="0" y="800556"/>
          <a:ext cx="4211240" cy="252000"/>
        </a:xfrm>
        <a:prstGeom prst="rect">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4965CC-76DC-44B1-8201-82E3B6337ED5}">
      <dsp:nvSpPr>
        <dsp:cNvPr id="0" name=""/>
        <dsp:cNvSpPr/>
      </dsp:nvSpPr>
      <dsp:spPr>
        <a:xfrm>
          <a:off x="210562" y="652956"/>
          <a:ext cx="2947868" cy="295200"/>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Poor Nutrition</a:t>
          </a:r>
        </a:p>
      </dsp:txBody>
      <dsp:txXfrm>
        <a:off x="224972" y="667366"/>
        <a:ext cx="2919048" cy="266380"/>
      </dsp:txXfrm>
    </dsp:sp>
    <dsp:sp modelId="{B3D1AA91-1A45-4233-8EF4-EEF22419AD60}">
      <dsp:nvSpPr>
        <dsp:cNvPr id="0" name=""/>
        <dsp:cNvSpPr/>
      </dsp:nvSpPr>
      <dsp:spPr>
        <a:xfrm>
          <a:off x="0" y="1254156"/>
          <a:ext cx="4211240" cy="252000"/>
        </a:xfrm>
        <a:prstGeom prst="rect">
          <a:avLst/>
        </a:prstGeom>
        <a:solidFill>
          <a:schemeClr val="lt1">
            <a:alpha val="90000"/>
            <a:hueOff val="0"/>
            <a:satOff val="0"/>
            <a:lumOff val="0"/>
            <a:alphaOff val="0"/>
          </a:schemeClr>
        </a:solidFill>
        <a:ln w="19050" cap="rnd" cmpd="sng" algn="ctr">
          <a:solidFill>
            <a:schemeClr val="accent5">
              <a:hueOff val="-113833"/>
              <a:satOff val="-9905"/>
              <a:lumOff val="-98"/>
              <a:alphaOff val="0"/>
            </a:schemeClr>
          </a:solidFill>
          <a:prstDash val="solid"/>
        </a:ln>
        <a:effectLst/>
      </dsp:spPr>
      <dsp:style>
        <a:lnRef idx="2">
          <a:scrgbClr r="0" g="0" b="0"/>
        </a:lnRef>
        <a:fillRef idx="1">
          <a:scrgbClr r="0" g="0" b="0"/>
        </a:fillRef>
        <a:effectRef idx="0">
          <a:scrgbClr r="0" g="0" b="0"/>
        </a:effectRef>
        <a:fontRef idx="minor"/>
      </dsp:style>
    </dsp:sp>
    <dsp:sp modelId="{3C44B67B-4860-4937-93C3-C56E7580E230}">
      <dsp:nvSpPr>
        <dsp:cNvPr id="0" name=""/>
        <dsp:cNvSpPr/>
      </dsp:nvSpPr>
      <dsp:spPr>
        <a:xfrm>
          <a:off x="210562" y="1106556"/>
          <a:ext cx="2947868" cy="295200"/>
        </a:xfrm>
        <a:prstGeom prst="roundRect">
          <a:avLst/>
        </a:prstGeom>
        <a:solidFill>
          <a:schemeClr val="accent5">
            <a:hueOff val="-113833"/>
            <a:satOff val="-9905"/>
            <a:lumOff val="-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Lack of Hygiene</a:t>
          </a:r>
        </a:p>
      </dsp:txBody>
      <dsp:txXfrm>
        <a:off x="224972" y="1120966"/>
        <a:ext cx="2919048" cy="266380"/>
      </dsp:txXfrm>
    </dsp:sp>
    <dsp:sp modelId="{ADF957AC-D434-4592-9527-2A97C4D71E74}">
      <dsp:nvSpPr>
        <dsp:cNvPr id="0" name=""/>
        <dsp:cNvSpPr/>
      </dsp:nvSpPr>
      <dsp:spPr>
        <a:xfrm>
          <a:off x="0" y="1707756"/>
          <a:ext cx="4211240" cy="252000"/>
        </a:xfrm>
        <a:prstGeom prst="rect">
          <a:avLst/>
        </a:prstGeom>
        <a:solidFill>
          <a:schemeClr val="lt1">
            <a:alpha val="90000"/>
            <a:hueOff val="0"/>
            <a:satOff val="0"/>
            <a:lumOff val="0"/>
            <a:alphaOff val="0"/>
          </a:schemeClr>
        </a:solidFill>
        <a:ln w="19050" cap="rnd" cmpd="sng" algn="ctr">
          <a:solidFill>
            <a:schemeClr val="accent5">
              <a:hueOff val="-227665"/>
              <a:satOff val="-19810"/>
              <a:lumOff val="-196"/>
              <a:alphaOff val="0"/>
            </a:schemeClr>
          </a:solidFill>
          <a:prstDash val="solid"/>
        </a:ln>
        <a:effectLst/>
      </dsp:spPr>
      <dsp:style>
        <a:lnRef idx="2">
          <a:scrgbClr r="0" g="0" b="0"/>
        </a:lnRef>
        <a:fillRef idx="1">
          <a:scrgbClr r="0" g="0" b="0"/>
        </a:fillRef>
        <a:effectRef idx="0">
          <a:scrgbClr r="0" g="0" b="0"/>
        </a:effectRef>
        <a:fontRef idx="minor"/>
      </dsp:style>
    </dsp:sp>
    <dsp:sp modelId="{CAEAA384-6C59-4D74-9A7F-D6B1F6CC8220}">
      <dsp:nvSpPr>
        <dsp:cNvPr id="0" name=""/>
        <dsp:cNvSpPr/>
      </dsp:nvSpPr>
      <dsp:spPr>
        <a:xfrm>
          <a:off x="210562" y="1560156"/>
          <a:ext cx="2947868" cy="295200"/>
        </a:xfrm>
        <a:prstGeom prst="roundRect">
          <a:avLst/>
        </a:prstGeom>
        <a:solidFill>
          <a:schemeClr val="accent5">
            <a:hueOff val="-227665"/>
            <a:satOff val="-19810"/>
            <a:lumOff val="-19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Exposure to violence</a:t>
          </a:r>
        </a:p>
      </dsp:txBody>
      <dsp:txXfrm>
        <a:off x="224972" y="1574566"/>
        <a:ext cx="2919048" cy="266380"/>
      </dsp:txXfrm>
    </dsp:sp>
    <dsp:sp modelId="{981C49A3-5CCE-4EA8-A45F-4A290EEE121C}">
      <dsp:nvSpPr>
        <dsp:cNvPr id="0" name=""/>
        <dsp:cNvSpPr/>
      </dsp:nvSpPr>
      <dsp:spPr>
        <a:xfrm>
          <a:off x="0" y="2161356"/>
          <a:ext cx="4211240" cy="252000"/>
        </a:xfrm>
        <a:prstGeom prst="rect">
          <a:avLst/>
        </a:prstGeom>
        <a:solidFill>
          <a:schemeClr val="lt1">
            <a:alpha val="90000"/>
            <a:hueOff val="0"/>
            <a:satOff val="0"/>
            <a:lumOff val="0"/>
            <a:alphaOff val="0"/>
          </a:schemeClr>
        </a:solidFill>
        <a:ln w="19050" cap="rnd" cmpd="sng" algn="ctr">
          <a:solidFill>
            <a:schemeClr val="accent5">
              <a:hueOff val="-341498"/>
              <a:satOff val="-29716"/>
              <a:lumOff val="-294"/>
              <a:alphaOff val="0"/>
            </a:schemeClr>
          </a:solidFill>
          <a:prstDash val="solid"/>
        </a:ln>
        <a:effectLst/>
      </dsp:spPr>
      <dsp:style>
        <a:lnRef idx="2">
          <a:scrgbClr r="0" g="0" b="0"/>
        </a:lnRef>
        <a:fillRef idx="1">
          <a:scrgbClr r="0" g="0" b="0"/>
        </a:fillRef>
        <a:effectRef idx="0">
          <a:scrgbClr r="0" g="0" b="0"/>
        </a:effectRef>
        <a:fontRef idx="minor"/>
      </dsp:style>
    </dsp:sp>
    <dsp:sp modelId="{95C1ABC3-CB70-4475-89A3-EF09F8B8D1A0}">
      <dsp:nvSpPr>
        <dsp:cNvPr id="0" name=""/>
        <dsp:cNvSpPr/>
      </dsp:nvSpPr>
      <dsp:spPr>
        <a:xfrm>
          <a:off x="210562" y="2013756"/>
          <a:ext cx="2947868" cy="295200"/>
        </a:xfrm>
        <a:prstGeom prst="roundRect">
          <a:avLst/>
        </a:prstGeom>
        <a:solidFill>
          <a:schemeClr val="accent5">
            <a:hueOff val="-341498"/>
            <a:satOff val="-29716"/>
            <a:lumOff val="-2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Exposure to the elements</a:t>
          </a:r>
        </a:p>
      </dsp:txBody>
      <dsp:txXfrm>
        <a:off x="224972" y="2028166"/>
        <a:ext cx="2919048" cy="266380"/>
      </dsp:txXfrm>
    </dsp:sp>
    <dsp:sp modelId="{F3BA86B2-FF9C-4310-9CAC-7B43BF5F2E3D}">
      <dsp:nvSpPr>
        <dsp:cNvPr id="0" name=""/>
        <dsp:cNvSpPr/>
      </dsp:nvSpPr>
      <dsp:spPr>
        <a:xfrm>
          <a:off x="0" y="2614956"/>
          <a:ext cx="4211240" cy="252000"/>
        </a:xfrm>
        <a:prstGeom prst="rect">
          <a:avLst/>
        </a:prstGeom>
        <a:solidFill>
          <a:schemeClr val="lt1">
            <a:alpha val="90000"/>
            <a:hueOff val="0"/>
            <a:satOff val="0"/>
            <a:lumOff val="0"/>
            <a:alphaOff val="0"/>
          </a:schemeClr>
        </a:solidFill>
        <a:ln w="19050" cap="rnd" cmpd="sng" algn="ctr">
          <a:solidFill>
            <a:schemeClr val="accent5">
              <a:hueOff val="-455330"/>
              <a:satOff val="-39621"/>
              <a:lumOff val="-392"/>
              <a:alphaOff val="0"/>
            </a:schemeClr>
          </a:solidFill>
          <a:prstDash val="solid"/>
        </a:ln>
        <a:effectLst/>
      </dsp:spPr>
      <dsp:style>
        <a:lnRef idx="2">
          <a:scrgbClr r="0" g="0" b="0"/>
        </a:lnRef>
        <a:fillRef idx="1">
          <a:scrgbClr r="0" g="0" b="0"/>
        </a:fillRef>
        <a:effectRef idx="0">
          <a:scrgbClr r="0" g="0" b="0"/>
        </a:effectRef>
        <a:fontRef idx="minor"/>
      </dsp:style>
    </dsp:sp>
    <dsp:sp modelId="{0E78508D-2E39-4D9E-93E0-D0FD5AEA06B6}">
      <dsp:nvSpPr>
        <dsp:cNvPr id="0" name=""/>
        <dsp:cNvSpPr/>
      </dsp:nvSpPr>
      <dsp:spPr>
        <a:xfrm>
          <a:off x="210562" y="2467356"/>
          <a:ext cx="2947868" cy="295200"/>
        </a:xfrm>
        <a:prstGeom prst="roundRect">
          <a:avLst/>
        </a:prstGeom>
        <a:solidFill>
          <a:schemeClr val="accent5">
            <a:hueOff val="-455330"/>
            <a:satOff val="-39621"/>
            <a:lumOff val="-3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Exposure to communicable diseases</a:t>
          </a:r>
        </a:p>
      </dsp:txBody>
      <dsp:txXfrm>
        <a:off x="224972" y="2481766"/>
        <a:ext cx="2919048" cy="266380"/>
      </dsp:txXfrm>
    </dsp:sp>
    <dsp:sp modelId="{B156302C-3520-4EBE-9661-950503E11F79}">
      <dsp:nvSpPr>
        <dsp:cNvPr id="0" name=""/>
        <dsp:cNvSpPr/>
      </dsp:nvSpPr>
      <dsp:spPr>
        <a:xfrm>
          <a:off x="0" y="3068556"/>
          <a:ext cx="4211240" cy="425250"/>
        </a:xfrm>
        <a:prstGeom prst="rect">
          <a:avLst/>
        </a:prstGeom>
        <a:solidFill>
          <a:schemeClr val="lt1">
            <a:alpha val="90000"/>
            <a:hueOff val="0"/>
            <a:satOff val="0"/>
            <a:lumOff val="0"/>
            <a:alphaOff val="0"/>
          </a:schemeClr>
        </a:solidFill>
        <a:ln w="19050" cap="rnd" cmpd="sng" algn="ctr">
          <a:solidFill>
            <a:schemeClr val="accent5">
              <a:hueOff val="-569163"/>
              <a:satOff val="-49526"/>
              <a:lumOff val="-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6839" tIns="208280" rIns="326839"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Car vs pedestrian accidents</a:t>
          </a:r>
        </a:p>
      </dsp:txBody>
      <dsp:txXfrm>
        <a:off x="0" y="3068556"/>
        <a:ext cx="4211240" cy="425250"/>
      </dsp:txXfrm>
    </dsp:sp>
    <dsp:sp modelId="{0AC7586F-2776-4119-B41F-71BA6E6BE17D}">
      <dsp:nvSpPr>
        <dsp:cNvPr id="0" name=""/>
        <dsp:cNvSpPr/>
      </dsp:nvSpPr>
      <dsp:spPr>
        <a:xfrm>
          <a:off x="210562" y="2920956"/>
          <a:ext cx="2947868" cy="295200"/>
        </a:xfrm>
        <a:prstGeom prst="roundRect">
          <a:avLst/>
        </a:prstGeom>
        <a:solidFill>
          <a:schemeClr val="accent5">
            <a:hueOff val="-569163"/>
            <a:satOff val="-49526"/>
            <a:lumOff val="-4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Unintentional injuries</a:t>
          </a:r>
        </a:p>
      </dsp:txBody>
      <dsp:txXfrm>
        <a:off x="224972" y="2935366"/>
        <a:ext cx="2919048" cy="266380"/>
      </dsp:txXfrm>
    </dsp:sp>
    <dsp:sp modelId="{C4B11EE2-8297-4754-A8D9-15DF79343FB3}">
      <dsp:nvSpPr>
        <dsp:cNvPr id="0" name=""/>
        <dsp:cNvSpPr/>
      </dsp:nvSpPr>
      <dsp:spPr>
        <a:xfrm>
          <a:off x="0" y="3695406"/>
          <a:ext cx="4211240" cy="425250"/>
        </a:xfrm>
        <a:prstGeom prst="rect">
          <a:avLst/>
        </a:prstGeom>
        <a:solidFill>
          <a:schemeClr val="lt1">
            <a:alpha val="90000"/>
            <a:hueOff val="0"/>
            <a:satOff val="0"/>
            <a:lumOff val="0"/>
            <a:alphaOff val="0"/>
          </a:schemeClr>
        </a:solidFill>
        <a:ln w="19050" cap="rnd" cmpd="sng" algn="ctr">
          <a:solidFill>
            <a:schemeClr val="accent5">
              <a:hueOff val="-682995"/>
              <a:satOff val="-59431"/>
              <a:lumOff val="-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6839" tIns="208280" rIns="326839" bIns="71120" numCol="1" spcCol="1270" anchor="t" anchorCtr="0">
          <a:noAutofit/>
        </a:bodyPr>
        <a:lstStyle/>
        <a:p>
          <a:pPr marL="57150" lvl="1" indent="-57150" algn="l" defTabSz="444500">
            <a:lnSpc>
              <a:spcPct val="90000"/>
            </a:lnSpc>
            <a:spcBef>
              <a:spcPct val="0"/>
            </a:spcBef>
            <a:spcAft>
              <a:spcPct val="15000"/>
            </a:spcAft>
            <a:buChar char="•"/>
          </a:pPr>
          <a:r>
            <a:rPr lang="en-US" sz="1000" kern="1200"/>
            <a:t>Overdose, suicide, injuries under the influence</a:t>
          </a:r>
        </a:p>
      </dsp:txBody>
      <dsp:txXfrm>
        <a:off x="0" y="3695406"/>
        <a:ext cx="4211240" cy="425250"/>
      </dsp:txXfrm>
    </dsp:sp>
    <dsp:sp modelId="{B2D8D75B-9313-4086-8849-528679AE039E}">
      <dsp:nvSpPr>
        <dsp:cNvPr id="0" name=""/>
        <dsp:cNvSpPr/>
      </dsp:nvSpPr>
      <dsp:spPr>
        <a:xfrm>
          <a:off x="210562" y="3547806"/>
          <a:ext cx="2947868" cy="295200"/>
        </a:xfrm>
        <a:prstGeom prst="roundRect">
          <a:avLst/>
        </a:prstGeom>
        <a:solidFill>
          <a:schemeClr val="accent5">
            <a:hueOff val="-682995"/>
            <a:satOff val="-59431"/>
            <a:lumOff val="-58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1422" tIns="0" rIns="111422" bIns="0" numCol="1" spcCol="1270" anchor="ctr" anchorCtr="0">
          <a:noAutofit/>
        </a:bodyPr>
        <a:lstStyle/>
        <a:p>
          <a:pPr marL="0" lvl="0" indent="0" algn="l" defTabSz="444500">
            <a:lnSpc>
              <a:spcPct val="90000"/>
            </a:lnSpc>
            <a:spcBef>
              <a:spcPct val="0"/>
            </a:spcBef>
            <a:spcAft>
              <a:spcPct val="35000"/>
            </a:spcAft>
            <a:buNone/>
          </a:pPr>
          <a:r>
            <a:rPr lang="en-US" sz="1000" kern="1200"/>
            <a:t>Complications of SUD &amp;/or mental illness</a:t>
          </a:r>
        </a:p>
      </dsp:txBody>
      <dsp:txXfrm>
        <a:off x="224972" y="3562216"/>
        <a:ext cx="2919048" cy="266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A43C3-203B-4FB6-952D-71E538B55C6D}">
      <dsp:nvSpPr>
        <dsp:cNvPr id="0" name=""/>
        <dsp:cNvSpPr/>
      </dsp:nvSpPr>
      <dsp:spPr>
        <a:xfrm>
          <a:off x="0" y="495"/>
          <a:ext cx="7053264" cy="115869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D8D570-9D31-48D1-BBD7-B7D7F950D081}">
      <dsp:nvSpPr>
        <dsp:cNvPr id="0" name=""/>
        <dsp:cNvSpPr/>
      </dsp:nvSpPr>
      <dsp:spPr>
        <a:xfrm>
          <a:off x="350506" y="261202"/>
          <a:ext cx="637284" cy="6372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FA205D-B148-4A10-96E9-FB0A8A269B7A}">
      <dsp:nvSpPr>
        <dsp:cNvPr id="0" name=""/>
        <dsp:cNvSpPr/>
      </dsp:nvSpPr>
      <dsp:spPr>
        <a:xfrm>
          <a:off x="1338296" y="495"/>
          <a:ext cx="3173968" cy="115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9" tIns="122629" rIns="122629" bIns="122629" numCol="1" spcCol="1270" anchor="ctr" anchorCtr="0">
          <a:noAutofit/>
        </a:bodyPr>
        <a:lstStyle/>
        <a:p>
          <a:pPr marL="0" lvl="0" indent="0" algn="l" defTabSz="711200">
            <a:lnSpc>
              <a:spcPct val="90000"/>
            </a:lnSpc>
            <a:spcBef>
              <a:spcPct val="0"/>
            </a:spcBef>
            <a:spcAft>
              <a:spcPct val="35000"/>
            </a:spcAft>
            <a:buNone/>
          </a:pPr>
          <a:r>
            <a:rPr lang="en-US" sz="1600" kern="1200"/>
            <a:t>Recognizes the prevalence of adverse childhood experiences/trauma among all people</a:t>
          </a:r>
        </a:p>
      </dsp:txBody>
      <dsp:txXfrm>
        <a:off x="1338296" y="495"/>
        <a:ext cx="3173968" cy="1158698"/>
      </dsp:txXfrm>
    </dsp:sp>
    <dsp:sp modelId="{02A81454-82CE-4A87-92B4-F9018C14F8CF}">
      <dsp:nvSpPr>
        <dsp:cNvPr id="0" name=""/>
        <dsp:cNvSpPr/>
      </dsp:nvSpPr>
      <dsp:spPr>
        <a:xfrm>
          <a:off x="4512265" y="495"/>
          <a:ext cx="2540998" cy="115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9" tIns="122629" rIns="122629" bIns="122629" numCol="1" spcCol="1270" anchor="ctr" anchorCtr="0">
          <a:noAutofit/>
        </a:bodyPr>
        <a:lstStyle/>
        <a:p>
          <a:pPr marL="0" lvl="0" indent="0" algn="l" defTabSz="533400">
            <a:lnSpc>
              <a:spcPct val="90000"/>
            </a:lnSpc>
            <a:spcBef>
              <a:spcPct val="0"/>
            </a:spcBef>
            <a:spcAft>
              <a:spcPct val="35000"/>
            </a:spcAft>
            <a:buNone/>
          </a:pPr>
          <a:r>
            <a:rPr lang="en-US" sz="1200" kern="1200"/>
            <a:t>Assumes individual more likely than not has a trauma history</a:t>
          </a:r>
        </a:p>
      </dsp:txBody>
      <dsp:txXfrm>
        <a:off x="4512265" y="495"/>
        <a:ext cx="2540998" cy="1158698"/>
      </dsp:txXfrm>
    </dsp:sp>
    <dsp:sp modelId="{41718642-A4CD-4894-8919-DCBC24752E9D}">
      <dsp:nvSpPr>
        <dsp:cNvPr id="0" name=""/>
        <dsp:cNvSpPr/>
      </dsp:nvSpPr>
      <dsp:spPr>
        <a:xfrm>
          <a:off x="0" y="1448867"/>
          <a:ext cx="7053264" cy="115869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285CE4-A617-43C2-8546-BAEADE85BDEC}">
      <dsp:nvSpPr>
        <dsp:cNvPr id="0" name=""/>
        <dsp:cNvSpPr/>
      </dsp:nvSpPr>
      <dsp:spPr>
        <a:xfrm>
          <a:off x="350506" y="1709574"/>
          <a:ext cx="637284" cy="6372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24939D-463C-4050-B2A3-8D4053A7375A}">
      <dsp:nvSpPr>
        <dsp:cNvPr id="0" name=""/>
        <dsp:cNvSpPr/>
      </dsp:nvSpPr>
      <dsp:spPr>
        <a:xfrm>
          <a:off x="1338296" y="1448867"/>
          <a:ext cx="5714967" cy="115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9" tIns="122629" rIns="122629" bIns="122629" numCol="1" spcCol="1270" anchor="ctr" anchorCtr="0">
          <a:noAutofit/>
        </a:bodyPr>
        <a:lstStyle/>
        <a:p>
          <a:pPr marL="0" lvl="0" indent="0" algn="l" defTabSz="711200">
            <a:lnSpc>
              <a:spcPct val="90000"/>
            </a:lnSpc>
            <a:spcBef>
              <a:spcPct val="0"/>
            </a:spcBef>
            <a:spcAft>
              <a:spcPct val="35000"/>
            </a:spcAft>
            <a:buNone/>
          </a:pPr>
          <a:r>
            <a:rPr lang="en-US" sz="1600" kern="1200" dirty="0"/>
            <a:t>Recognizes many behaviors and symptoms are the result of experiencing and coping with trauma</a:t>
          </a:r>
        </a:p>
      </dsp:txBody>
      <dsp:txXfrm>
        <a:off x="1338296" y="1448867"/>
        <a:ext cx="5714967" cy="1158698"/>
      </dsp:txXfrm>
    </dsp:sp>
    <dsp:sp modelId="{03AC31AA-AF13-42E0-90F1-4EAC7489E350}">
      <dsp:nvSpPr>
        <dsp:cNvPr id="0" name=""/>
        <dsp:cNvSpPr/>
      </dsp:nvSpPr>
      <dsp:spPr>
        <a:xfrm>
          <a:off x="0" y="2897240"/>
          <a:ext cx="7053264" cy="115869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99C645-9849-4E68-94F5-6A9B9E514F1B}">
      <dsp:nvSpPr>
        <dsp:cNvPr id="0" name=""/>
        <dsp:cNvSpPr/>
      </dsp:nvSpPr>
      <dsp:spPr>
        <a:xfrm>
          <a:off x="350506" y="3157947"/>
          <a:ext cx="637284" cy="6372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B319D37-EBE0-4678-95B8-4A31CF744E8D}">
      <dsp:nvSpPr>
        <dsp:cNvPr id="0" name=""/>
        <dsp:cNvSpPr/>
      </dsp:nvSpPr>
      <dsp:spPr>
        <a:xfrm>
          <a:off x="1338296" y="2897240"/>
          <a:ext cx="5714967" cy="115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29" tIns="122629" rIns="122629" bIns="122629" numCol="1" spcCol="1270" anchor="ctr" anchorCtr="0">
          <a:noAutofit/>
        </a:bodyPr>
        <a:lstStyle/>
        <a:p>
          <a:pPr marL="0" lvl="0" indent="0" algn="l" defTabSz="711200">
            <a:lnSpc>
              <a:spcPct val="90000"/>
            </a:lnSpc>
            <a:spcBef>
              <a:spcPct val="0"/>
            </a:spcBef>
            <a:spcAft>
              <a:spcPct val="35000"/>
            </a:spcAft>
            <a:buNone/>
          </a:pPr>
          <a:r>
            <a:rPr lang="en-US" sz="1600" kern="1200"/>
            <a:t>Shifts the question from “What’s wrong with you?” to “What has happened to you?”</a:t>
          </a:r>
        </a:p>
      </dsp:txBody>
      <dsp:txXfrm>
        <a:off x="1338296" y="2897240"/>
        <a:ext cx="5714967" cy="1158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7C2E7-0332-4C02-BF40-59C7A1CC2C69}">
      <dsp:nvSpPr>
        <dsp:cNvPr id="0" name=""/>
        <dsp:cNvSpPr/>
      </dsp:nvSpPr>
      <dsp:spPr>
        <a:xfrm>
          <a:off x="0" y="5800"/>
          <a:ext cx="4872038" cy="7600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6EB79E-F987-4804-A1DA-48DCDCEE610E}">
      <dsp:nvSpPr>
        <dsp:cNvPr id="0" name=""/>
        <dsp:cNvSpPr/>
      </dsp:nvSpPr>
      <dsp:spPr>
        <a:xfrm>
          <a:off x="229920" y="176815"/>
          <a:ext cx="418036" cy="4180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4285C4E-DD43-4FC8-AF3D-7F5FB579481B}">
      <dsp:nvSpPr>
        <dsp:cNvPr id="0" name=""/>
        <dsp:cNvSpPr/>
      </dsp:nvSpPr>
      <dsp:spPr>
        <a:xfrm>
          <a:off x="877876" y="5800"/>
          <a:ext cx="3993303"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666750">
            <a:lnSpc>
              <a:spcPct val="90000"/>
            </a:lnSpc>
            <a:spcBef>
              <a:spcPct val="0"/>
            </a:spcBef>
            <a:spcAft>
              <a:spcPct val="35000"/>
            </a:spcAft>
            <a:buNone/>
          </a:pPr>
          <a:r>
            <a:rPr lang="en-US" sz="1500" kern="1200"/>
            <a:t>Respect, kindness </a:t>
          </a:r>
        </a:p>
      </dsp:txBody>
      <dsp:txXfrm>
        <a:off x="877876" y="5800"/>
        <a:ext cx="3993303" cy="760066"/>
      </dsp:txXfrm>
    </dsp:sp>
    <dsp:sp modelId="{D28BF189-AC2F-47D1-925B-66F6F726C38C}">
      <dsp:nvSpPr>
        <dsp:cNvPr id="0" name=""/>
        <dsp:cNvSpPr/>
      </dsp:nvSpPr>
      <dsp:spPr>
        <a:xfrm>
          <a:off x="0" y="955883"/>
          <a:ext cx="4872038" cy="7600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C1F8E-2BFB-49F4-86C8-F3E80DF6D121}">
      <dsp:nvSpPr>
        <dsp:cNvPr id="0" name=""/>
        <dsp:cNvSpPr/>
      </dsp:nvSpPr>
      <dsp:spPr>
        <a:xfrm>
          <a:off x="229920" y="1126898"/>
          <a:ext cx="418036" cy="418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959895B-A2EE-41BC-9DF9-86ED2E510186}">
      <dsp:nvSpPr>
        <dsp:cNvPr id="0" name=""/>
        <dsp:cNvSpPr/>
      </dsp:nvSpPr>
      <dsp:spPr>
        <a:xfrm>
          <a:off x="877876" y="955883"/>
          <a:ext cx="3993303"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666750">
            <a:lnSpc>
              <a:spcPct val="90000"/>
            </a:lnSpc>
            <a:spcBef>
              <a:spcPct val="0"/>
            </a:spcBef>
            <a:spcAft>
              <a:spcPct val="35000"/>
            </a:spcAft>
            <a:buNone/>
          </a:pPr>
          <a:r>
            <a:rPr lang="en-US" sz="1500" kern="1200"/>
            <a:t>Support control, choice, autonomy</a:t>
          </a:r>
        </a:p>
      </dsp:txBody>
      <dsp:txXfrm>
        <a:off x="877876" y="955883"/>
        <a:ext cx="3993303" cy="760066"/>
      </dsp:txXfrm>
    </dsp:sp>
    <dsp:sp modelId="{74C6FAC7-FA28-4260-99E4-940B391A79A4}">
      <dsp:nvSpPr>
        <dsp:cNvPr id="0" name=""/>
        <dsp:cNvSpPr/>
      </dsp:nvSpPr>
      <dsp:spPr>
        <a:xfrm>
          <a:off x="0" y="1905966"/>
          <a:ext cx="4872038" cy="7600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3851A-9996-404F-B135-4F8A31929A44}">
      <dsp:nvSpPr>
        <dsp:cNvPr id="0" name=""/>
        <dsp:cNvSpPr/>
      </dsp:nvSpPr>
      <dsp:spPr>
        <a:xfrm>
          <a:off x="229920" y="2076981"/>
          <a:ext cx="418036" cy="4180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F2C1E3B-9D9F-4439-A6FE-87B1FF293234}">
      <dsp:nvSpPr>
        <dsp:cNvPr id="0" name=""/>
        <dsp:cNvSpPr/>
      </dsp:nvSpPr>
      <dsp:spPr>
        <a:xfrm>
          <a:off x="877876" y="1905966"/>
          <a:ext cx="3993303"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666750">
            <a:lnSpc>
              <a:spcPct val="90000"/>
            </a:lnSpc>
            <a:spcBef>
              <a:spcPct val="0"/>
            </a:spcBef>
            <a:spcAft>
              <a:spcPct val="35000"/>
            </a:spcAft>
            <a:buNone/>
          </a:pPr>
          <a:r>
            <a:rPr lang="en-US" sz="1500" kern="1200"/>
            <a:t>Use strengths-focused perspective to promote resilience</a:t>
          </a:r>
        </a:p>
      </dsp:txBody>
      <dsp:txXfrm>
        <a:off x="877876" y="1905966"/>
        <a:ext cx="3993303" cy="760066"/>
      </dsp:txXfrm>
    </dsp:sp>
    <dsp:sp modelId="{054476FE-E53A-42D1-A779-E0492634C99D}">
      <dsp:nvSpPr>
        <dsp:cNvPr id="0" name=""/>
        <dsp:cNvSpPr/>
      </dsp:nvSpPr>
      <dsp:spPr>
        <a:xfrm>
          <a:off x="0" y="2856049"/>
          <a:ext cx="4872038" cy="760066"/>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BC87D0-02CC-4043-A4F8-CF02D65B0F10}">
      <dsp:nvSpPr>
        <dsp:cNvPr id="0" name=""/>
        <dsp:cNvSpPr/>
      </dsp:nvSpPr>
      <dsp:spPr>
        <a:xfrm>
          <a:off x="229920" y="3027064"/>
          <a:ext cx="418036" cy="4180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4B147A9-222E-44AE-93E8-869FC7066AC3}">
      <dsp:nvSpPr>
        <dsp:cNvPr id="0" name=""/>
        <dsp:cNvSpPr/>
      </dsp:nvSpPr>
      <dsp:spPr>
        <a:xfrm>
          <a:off x="877876" y="2856049"/>
          <a:ext cx="3993303"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666750">
            <a:lnSpc>
              <a:spcPct val="90000"/>
            </a:lnSpc>
            <a:spcBef>
              <a:spcPct val="0"/>
            </a:spcBef>
            <a:spcAft>
              <a:spcPct val="35000"/>
            </a:spcAft>
            <a:buNone/>
          </a:pPr>
          <a:r>
            <a:rPr lang="en-US" sz="1500" kern="1200"/>
            <a:t>Can improve patient engagement</a:t>
          </a:r>
        </a:p>
      </dsp:txBody>
      <dsp:txXfrm>
        <a:off x="877876" y="2856049"/>
        <a:ext cx="3993303" cy="760066"/>
      </dsp:txXfrm>
    </dsp:sp>
    <dsp:sp modelId="{FF514534-C5E6-44B5-806E-5202A9D8A513}">
      <dsp:nvSpPr>
        <dsp:cNvPr id="0" name=""/>
        <dsp:cNvSpPr/>
      </dsp:nvSpPr>
      <dsp:spPr>
        <a:xfrm>
          <a:off x="0" y="3806132"/>
          <a:ext cx="4872038" cy="760066"/>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02E0B-BE40-4011-945D-1085C87C4C71}">
      <dsp:nvSpPr>
        <dsp:cNvPr id="0" name=""/>
        <dsp:cNvSpPr/>
      </dsp:nvSpPr>
      <dsp:spPr>
        <a:xfrm>
          <a:off x="229920" y="3977147"/>
          <a:ext cx="418036" cy="41803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742E503-BB38-4CD7-B39C-A849E5E693BB}">
      <dsp:nvSpPr>
        <dsp:cNvPr id="0" name=""/>
        <dsp:cNvSpPr/>
      </dsp:nvSpPr>
      <dsp:spPr>
        <a:xfrm>
          <a:off x="877876" y="3806132"/>
          <a:ext cx="2192417"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666750">
            <a:lnSpc>
              <a:spcPct val="90000"/>
            </a:lnSpc>
            <a:spcBef>
              <a:spcPct val="0"/>
            </a:spcBef>
            <a:spcAft>
              <a:spcPct val="35000"/>
            </a:spcAft>
            <a:buNone/>
          </a:pPr>
          <a:r>
            <a:rPr lang="en-US" sz="1500" kern="1200"/>
            <a:t>Secondary Trauma to healthcare workers</a:t>
          </a:r>
        </a:p>
      </dsp:txBody>
      <dsp:txXfrm>
        <a:off x="877876" y="3806132"/>
        <a:ext cx="2192417" cy="760066"/>
      </dsp:txXfrm>
    </dsp:sp>
    <dsp:sp modelId="{887CE5FB-1A84-4A9A-868B-11B34F404CEC}">
      <dsp:nvSpPr>
        <dsp:cNvPr id="0" name=""/>
        <dsp:cNvSpPr/>
      </dsp:nvSpPr>
      <dsp:spPr>
        <a:xfrm>
          <a:off x="3070293" y="3806132"/>
          <a:ext cx="1800886" cy="7600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0" tIns="80440" rIns="80440" bIns="80440" numCol="1" spcCol="1270" anchor="ctr" anchorCtr="0">
          <a:noAutofit/>
        </a:bodyPr>
        <a:lstStyle/>
        <a:p>
          <a:pPr marL="0" lvl="0" indent="0" algn="l" defTabSz="488950">
            <a:lnSpc>
              <a:spcPct val="90000"/>
            </a:lnSpc>
            <a:spcBef>
              <a:spcPct val="0"/>
            </a:spcBef>
            <a:spcAft>
              <a:spcPct val="35000"/>
            </a:spcAft>
            <a:buNone/>
          </a:pPr>
          <a:r>
            <a:rPr lang="en-US" sz="1100" kern="1200"/>
            <a:t>Burnout Prevention </a:t>
          </a:r>
        </a:p>
        <a:p>
          <a:pPr marL="0" lvl="0" indent="0" algn="l" defTabSz="488950">
            <a:lnSpc>
              <a:spcPct val="90000"/>
            </a:lnSpc>
            <a:spcBef>
              <a:spcPct val="0"/>
            </a:spcBef>
            <a:spcAft>
              <a:spcPct val="35000"/>
            </a:spcAft>
            <a:buNone/>
          </a:pPr>
          <a:r>
            <a:rPr lang="en-US" sz="1100" kern="1200"/>
            <a:t>Maintain perspective when plans fail</a:t>
          </a:r>
        </a:p>
        <a:p>
          <a:pPr marL="0" lvl="0" indent="0" algn="l" defTabSz="488950">
            <a:lnSpc>
              <a:spcPct val="90000"/>
            </a:lnSpc>
            <a:spcBef>
              <a:spcPct val="0"/>
            </a:spcBef>
            <a:spcAft>
              <a:spcPct val="35000"/>
            </a:spcAft>
            <a:buNone/>
          </a:pPr>
          <a:r>
            <a:rPr lang="en-US" sz="1100" kern="1200"/>
            <a:t>Prioritize self-care</a:t>
          </a:r>
        </a:p>
      </dsp:txBody>
      <dsp:txXfrm>
        <a:off x="3070293" y="3806132"/>
        <a:ext cx="1800886" cy="7600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ABDE3-E9DD-4139-9670-FC8C64B8AF14}">
      <dsp:nvSpPr>
        <dsp:cNvPr id="0" name=""/>
        <dsp:cNvSpPr/>
      </dsp:nvSpPr>
      <dsp:spPr>
        <a:xfrm>
          <a:off x="681791" y="152"/>
          <a:ext cx="1945126" cy="972563"/>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SUDs are Prevalent</a:t>
          </a:r>
        </a:p>
      </dsp:txBody>
      <dsp:txXfrm>
        <a:off x="710276" y="28637"/>
        <a:ext cx="1888156" cy="915593"/>
      </dsp:txXfrm>
    </dsp:sp>
    <dsp:sp modelId="{86040582-FC2C-4F59-A81C-A7EBEC43B8A9}">
      <dsp:nvSpPr>
        <dsp:cNvPr id="0" name=""/>
        <dsp:cNvSpPr/>
      </dsp:nvSpPr>
      <dsp:spPr>
        <a:xfrm>
          <a:off x="876304" y="972715"/>
          <a:ext cx="194512" cy="729422"/>
        </a:xfrm>
        <a:custGeom>
          <a:avLst/>
          <a:gdLst/>
          <a:ahLst/>
          <a:cxnLst/>
          <a:rect l="0" t="0" r="0" b="0"/>
          <a:pathLst>
            <a:path>
              <a:moveTo>
                <a:pt x="0" y="0"/>
              </a:moveTo>
              <a:lnTo>
                <a:pt x="0" y="729422"/>
              </a:lnTo>
              <a:lnTo>
                <a:pt x="194512" y="729422"/>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E1B443-2F13-4EAA-A5B9-8270BE6A1817}">
      <dsp:nvSpPr>
        <dsp:cNvPr id="0" name=""/>
        <dsp:cNvSpPr/>
      </dsp:nvSpPr>
      <dsp:spPr>
        <a:xfrm>
          <a:off x="1070817" y="1215856"/>
          <a:ext cx="1556101" cy="972563"/>
        </a:xfrm>
        <a:prstGeom prst="roundRect">
          <a:avLst>
            <a:gd name="adj" fmla="val 10000"/>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rtl="0">
            <a:lnSpc>
              <a:spcPct val="90000"/>
            </a:lnSpc>
            <a:spcBef>
              <a:spcPct val="0"/>
            </a:spcBef>
            <a:spcAft>
              <a:spcPct val="35000"/>
            </a:spcAft>
            <a:buNone/>
          </a:pPr>
          <a:r>
            <a:rPr lang="en-US" sz="1200" kern="1200"/>
            <a:t>2019:</a:t>
          </a:r>
          <a:r>
            <a:rPr lang="en-US" sz="1200" kern="1200">
              <a:latin typeface="Century Gothic" panose="020B0502020202020204"/>
            </a:rPr>
            <a:t> </a:t>
          </a:r>
          <a:r>
            <a:rPr lang="en-US" sz="1200" kern="1200"/>
            <a:t> 20.4 mill adults </a:t>
          </a:r>
          <a:endParaRPr lang="en-US" sz="1200" i="1" kern="1200"/>
        </a:p>
        <a:p>
          <a:pPr marL="57150" lvl="1" indent="-57150" algn="l" defTabSz="400050">
            <a:lnSpc>
              <a:spcPct val="90000"/>
            </a:lnSpc>
            <a:spcBef>
              <a:spcPct val="0"/>
            </a:spcBef>
            <a:spcAft>
              <a:spcPct val="15000"/>
            </a:spcAft>
            <a:buChar char="•"/>
          </a:pPr>
          <a:r>
            <a:rPr lang="en-US" sz="900" kern="1200"/>
            <a:t>Does not include those who did not engage in SUD Rx in past year</a:t>
          </a:r>
        </a:p>
      </dsp:txBody>
      <dsp:txXfrm>
        <a:off x="1099302" y="1244341"/>
        <a:ext cx="1499131" cy="915593"/>
      </dsp:txXfrm>
    </dsp:sp>
    <dsp:sp modelId="{F216B64B-01C8-4AF7-BB32-88BF3944AEDA}">
      <dsp:nvSpPr>
        <dsp:cNvPr id="0" name=""/>
        <dsp:cNvSpPr/>
      </dsp:nvSpPr>
      <dsp:spPr>
        <a:xfrm>
          <a:off x="876304" y="972715"/>
          <a:ext cx="194512" cy="1945126"/>
        </a:xfrm>
        <a:custGeom>
          <a:avLst/>
          <a:gdLst/>
          <a:ahLst/>
          <a:cxnLst/>
          <a:rect l="0" t="0" r="0" b="0"/>
          <a:pathLst>
            <a:path>
              <a:moveTo>
                <a:pt x="0" y="0"/>
              </a:moveTo>
              <a:lnTo>
                <a:pt x="0" y="1945126"/>
              </a:lnTo>
              <a:lnTo>
                <a:pt x="194512" y="194512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0BF3B4-40D4-4FDE-95E0-110210A76365}">
      <dsp:nvSpPr>
        <dsp:cNvPr id="0" name=""/>
        <dsp:cNvSpPr/>
      </dsp:nvSpPr>
      <dsp:spPr>
        <a:xfrm>
          <a:off x="1070817" y="2431561"/>
          <a:ext cx="1556101" cy="972563"/>
        </a:xfrm>
        <a:prstGeom prst="roundRect">
          <a:avLst>
            <a:gd name="adj" fmla="val 1000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u="sng" kern="1200"/>
            <a:t>&gt;</a:t>
          </a:r>
          <a:r>
            <a:rPr lang="en-US" sz="1200" kern="1200"/>
            <a:t> 50% those living homeless actively using substances </a:t>
          </a:r>
          <a:r>
            <a:rPr lang="en-US" sz="1200" i="1" kern="1200"/>
            <a:t>(Lebrun-Harris, 2013)</a:t>
          </a:r>
          <a:endParaRPr lang="en-US" sz="1200" kern="1200"/>
        </a:p>
      </dsp:txBody>
      <dsp:txXfrm>
        <a:off x="1099302" y="2460046"/>
        <a:ext cx="1499131" cy="915593"/>
      </dsp:txXfrm>
    </dsp:sp>
    <dsp:sp modelId="{CE7CBD42-9CE5-4B9E-A6ED-C8996C93D457}">
      <dsp:nvSpPr>
        <dsp:cNvPr id="0" name=""/>
        <dsp:cNvSpPr/>
      </dsp:nvSpPr>
      <dsp:spPr>
        <a:xfrm>
          <a:off x="3113200" y="152"/>
          <a:ext cx="1945126" cy="972563"/>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t>Most (90%) don’t receive treatment</a:t>
          </a:r>
          <a:r>
            <a:rPr lang="en-US" sz="1300" kern="1200">
              <a:latin typeface="Century Gothic" panose="020B0502020202020204"/>
            </a:rPr>
            <a:t> </a:t>
          </a:r>
          <a:endParaRPr lang="en-US" sz="1300" kern="1200"/>
        </a:p>
      </dsp:txBody>
      <dsp:txXfrm>
        <a:off x="3141685" y="28637"/>
        <a:ext cx="1888156" cy="915593"/>
      </dsp:txXfrm>
    </dsp:sp>
    <dsp:sp modelId="{4B3AE4D7-0FB3-458A-B508-3132A02295BD}">
      <dsp:nvSpPr>
        <dsp:cNvPr id="0" name=""/>
        <dsp:cNvSpPr/>
      </dsp:nvSpPr>
      <dsp:spPr>
        <a:xfrm>
          <a:off x="3307713" y="972715"/>
          <a:ext cx="194512" cy="729422"/>
        </a:xfrm>
        <a:custGeom>
          <a:avLst/>
          <a:gdLst/>
          <a:ahLst/>
          <a:cxnLst/>
          <a:rect l="0" t="0" r="0" b="0"/>
          <a:pathLst>
            <a:path>
              <a:moveTo>
                <a:pt x="0" y="0"/>
              </a:moveTo>
              <a:lnTo>
                <a:pt x="0" y="729422"/>
              </a:lnTo>
              <a:lnTo>
                <a:pt x="194512" y="729422"/>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6085D7-3044-403E-AC54-162F14DA6C67}">
      <dsp:nvSpPr>
        <dsp:cNvPr id="0" name=""/>
        <dsp:cNvSpPr/>
      </dsp:nvSpPr>
      <dsp:spPr>
        <a:xfrm>
          <a:off x="3502225" y="1215856"/>
          <a:ext cx="1556101" cy="972563"/>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Treatment resources don’t meet the need</a:t>
          </a:r>
        </a:p>
      </dsp:txBody>
      <dsp:txXfrm>
        <a:off x="3530710" y="1244341"/>
        <a:ext cx="1499131" cy="915593"/>
      </dsp:txXfrm>
    </dsp:sp>
    <dsp:sp modelId="{6449E968-CF3A-4424-AD08-385FA1DBCB7C}">
      <dsp:nvSpPr>
        <dsp:cNvPr id="0" name=""/>
        <dsp:cNvSpPr/>
      </dsp:nvSpPr>
      <dsp:spPr>
        <a:xfrm>
          <a:off x="3307713" y="972715"/>
          <a:ext cx="194512" cy="1945126"/>
        </a:xfrm>
        <a:custGeom>
          <a:avLst/>
          <a:gdLst/>
          <a:ahLst/>
          <a:cxnLst/>
          <a:rect l="0" t="0" r="0" b="0"/>
          <a:pathLst>
            <a:path>
              <a:moveTo>
                <a:pt x="0" y="0"/>
              </a:moveTo>
              <a:lnTo>
                <a:pt x="0" y="1945126"/>
              </a:lnTo>
              <a:lnTo>
                <a:pt x="194512" y="1945126"/>
              </a:lnTo>
            </a:path>
          </a:pathLst>
        </a:custGeom>
        <a:noFill/>
        <a:ln w="19050" cap="rnd"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1549F9-B87F-4E09-954E-FE6C7E45BD00}">
      <dsp:nvSpPr>
        <dsp:cNvPr id="0" name=""/>
        <dsp:cNvSpPr/>
      </dsp:nvSpPr>
      <dsp:spPr>
        <a:xfrm>
          <a:off x="3502225" y="2431561"/>
          <a:ext cx="1556101" cy="972563"/>
        </a:xfrm>
        <a:prstGeom prst="roundRect">
          <a:avLst>
            <a:gd name="adj" fmla="val 10000"/>
          </a:avLst>
        </a:prstGeom>
        <a:solidFill>
          <a:schemeClr val="lt1">
            <a:alpha val="90000"/>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kern="1200"/>
            <a:t>Many don’t perceive a need for treatment </a:t>
          </a:r>
          <a:r>
            <a:rPr lang="en-US" sz="1200" i="1" kern="1200"/>
            <a:t>(SAMSHA 2020)</a:t>
          </a:r>
          <a:endParaRPr lang="en-US" sz="1200" kern="1200"/>
        </a:p>
      </dsp:txBody>
      <dsp:txXfrm>
        <a:off x="3530710" y="2460046"/>
        <a:ext cx="1499131" cy="915593"/>
      </dsp:txXfrm>
    </dsp:sp>
    <dsp:sp modelId="{C5587499-142F-4062-B027-33CB636005C3}">
      <dsp:nvSpPr>
        <dsp:cNvPr id="0" name=""/>
        <dsp:cNvSpPr/>
      </dsp:nvSpPr>
      <dsp:spPr>
        <a:xfrm>
          <a:off x="5544609" y="152"/>
          <a:ext cx="1945126" cy="972563"/>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Addiction is a chronic, relapsing condition; abstinence often temporary</a:t>
          </a:r>
        </a:p>
      </dsp:txBody>
      <dsp:txXfrm>
        <a:off x="5573094" y="28637"/>
        <a:ext cx="1888156" cy="9155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82DDB-F6D9-4F60-AB0F-8D0680A1D485}">
      <dsp:nvSpPr>
        <dsp:cNvPr id="0" name=""/>
        <dsp:cNvSpPr/>
      </dsp:nvSpPr>
      <dsp:spPr>
        <a:xfrm>
          <a:off x="0" y="1679"/>
          <a:ext cx="7053264" cy="85123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EA508-6C76-4A4C-A7C2-48A7AEB20C6C}">
      <dsp:nvSpPr>
        <dsp:cNvPr id="0" name=""/>
        <dsp:cNvSpPr/>
      </dsp:nvSpPr>
      <dsp:spPr>
        <a:xfrm>
          <a:off x="257497" y="193206"/>
          <a:ext cx="468177" cy="4681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B8B0EA-4E90-4CD1-B0F4-F7A635F8402D}">
      <dsp:nvSpPr>
        <dsp:cNvPr id="0" name=""/>
        <dsp:cNvSpPr/>
      </dsp:nvSpPr>
      <dsp:spPr>
        <a:xfrm>
          <a:off x="983171" y="1679"/>
          <a:ext cx="6070092"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755650">
            <a:lnSpc>
              <a:spcPct val="90000"/>
            </a:lnSpc>
            <a:spcBef>
              <a:spcPct val="0"/>
            </a:spcBef>
            <a:spcAft>
              <a:spcPct val="35000"/>
            </a:spcAft>
            <a:buNone/>
          </a:pPr>
          <a:r>
            <a:rPr lang="en-US" sz="1700" b="0" i="0" kern="1200"/>
            <a:t>Mean 16 lifetime abstinence-based attempts in chronically homeless w/ AUD </a:t>
          </a:r>
          <a:r>
            <a:rPr lang="en-US" sz="1700" b="0" i="1" kern="1200"/>
            <a:t>(Drucker, 2016)</a:t>
          </a:r>
          <a:endParaRPr lang="en-US" sz="1700" kern="1200"/>
        </a:p>
      </dsp:txBody>
      <dsp:txXfrm>
        <a:off x="983171" y="1679"/>
        <a:ext cx="6070092" cy="851230"/>
      </dsp:txXfrm>
    </dsp:sp>
    <dsp:sp modelId="{C1AE116E-327A-4A39-A65E-0E7FFA48D9D1}">
      <dsp:nvSpPr>
        <dsp:cNvPr id="0" name=""/>
        <dsp:cNvSpPr/>
      </dsp:nvSpPr>
      <dsp:spPr>
        <a:xfrm>
          <a:off x="0" y="1065718"/>
          <a:ext cx="7053264" cy="85123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E93251-48E7-44A3-8CF2-7E3507EBC64A}">
      <dsp:nvSpPr>
        <dsp:cNvPr id="0" name=""/>
        <dsp:cNvSpPr/>
      </dsp:nvSpPr>
      <dsp:spPr>
        <a:xfrm>
          <a:off x="257497" y="1257245"/>
          <a:ext cx="468177" cy="4681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1F17F7D-E079-45C9-A3DA-DFC27762DDF4}">
      <dsp:nvSpPr>
        <dsp:cNvPr id="0" name=""/>
        <dsp:cNvSpPr/>
      </dsp:nvSpPr>
      <dsp:spPr>
        <a:xfrm>
          <a:off x="983171" y="1065718"/>
          <a:ext cx="6070092"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755650">
            <a:lnSpc>
              <a:spcPct val="90000"/>
            </a:lnSpc>
            <a:spcBef>
              <a:spcPct val="0"/>
            </a:spcBef>
            <a:spcAft>
              <a:spcPct val="35000"/>
            </a:spcAft>
            <a:buNone/>
          </a:pPr>
          <a:r>
            <a:rPr lang="en-US" sz="1700" b="0" i="0" kern="1200"/>
            <a:t>95% w/ lived experience of homelessness preferred non-abstinence based goals </a:t>
          </a:r>
          <a:r>
            <a:rPr lang="en-US" sz="1700" b="0" i="1" kern="1200"/>
            <a:t>(Collins, 2019)</a:t>
          </a:r>
          <a:endParaRPr lang="en-US" sz="1700" kern="1200"/>
        </a:p>
      </dsp:txBody>
      <dsp:txXfrm>
        <a:off x="983171" y="1065718"/>
        <a:ext cx="6070092" cy="851230"/>
      </dsp:txXfrm>
    </dsp:sp>
    <dsp:sp modelId="{9BAB11F2-ABE2-41D5-9297-2780B146C6AD}">
      <dsp:nvSpPr>
        <dsp:cNvPr id="0" name=""/>
        <dsp:cNvSpPr/>
      </dsp:nvSpPr>
      <dsp:spPr>
        <a:xfrm>
          <a:off x="0" y="2129756"/>
          <a:ext cx="7053264" cy="85123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F4B71C-802D-49F9-87AC-B94875448898}">
      <dsp:nvSpPr>
        <dsp:cNvPr id="0" name=""/>
        <dsp:cNvSpPr/>
      </dsp:nvSpPr>
      <dsp:spPr>
        <a:xfrm>
          <a:off x="257497" y="2321283"/>
          <a:ext cx="468177" cy="4681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7467C8-178F-4C4A-951F-5B06C0165CF1}">
      <dsp:nvSpPr>
        <dsp:cNvPr id="0" name=""/>
        <dsp:cNvSpPr/>
      </dsp:nvSpPr>
      <dsp:spPr>
        <a:xfrm>
          <a:off x="983171" y="2129756"/>
          <a:ext cx="6070092"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755650">
            <a:lnSpc>
              <a:spcPct val="90000"/>
            </a:lnSpc>
            <a:spcBef>
              <a:spcPct val="0"/>
            </a:spcBef>
            <a:spcAft>
              <a:spcPct val="35000"/>
            </a:spcAft>
            <a:buNone/>
          </a:pPr>
          <a:r>
            <a:rPr lang="en-US" sz="1700" b="0" i="0" kern="1200"/>
            <a:t>Treatment engagement decreased as program demands—esp abstinence, increased </a:t>
          </a:r>
          <a:r>
            <a:rPr lang="en-US" sz="1700" b="0" i="1" kern="1200"/>
            <a:t>(Collins, 2015)</a:t>
          </a:r>
          <a:endParaRPr lang="en-US" sz="1700" kern="1200"/>
        </a:p>
      </dsp:txBody>
      <dsp:txXfrm>
        <a:off x="983171" y="2129756"/>
        <a:ext cx="6070092" cy="851230"/>
      </dsp:txXfrm>
    </dsp:sp>
    <dsp:sp modelId="{95BA9BAA-7C92-49D8-8DAC-902922B072EC}">
      <dsp:nvSpPr>
        <dsp:cNvPr id="0" name=""/>
        <dsp:cNvSpPr/>
      </dsp:nvSpPr>
      <dsp:spPr>
        <a:xfrm>
          <a:off x="0" y="3193795"/>
          <a:ext cx="7053264" cy="85123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5991DD-2291-4D5A-A2C3-EDD8297D0D28}">
      <dsp:nvSpPr>
        <dsp:cNvPr id="0" name=""/>
        <dsp:cNvSpPr/>
      </dsp:nvSpPr>
      <dsp:spPr>
        <a:xfrm>
          <a:off x="257497" y="3385322"/>
          <a:ext cx="468177" cy="4681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E46146B-D8FF-4731-84E1-0BA287546C3C}">
      <dsp:nvSpPr>
        <dsp:cNvPr id="0" name=""/>
        <dsp:cNvSpPr/>
      </dsp:nvSpPr>
      <dsp:spPr>
        <a:xfrm>
          <a:off x="983171" y="3193795"/>
          <a:ext cx="6070092" cy="851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89" tIns="90089" rIns="90089" bIns="90089" numCol="1" spcCol="1270" anchor="ctr" anchorCtr="0">
          <a:noAutofit/>
        </a:bodyPr>
        <a:lstStyle/>
        <a:p>
          <a:pPr marL="0" lvl="0" indent="0" algn="l" defTabSz="755650">
            <a:lnSpc>
              <a:spcPct val="90000"/>
            </a:lnSpc>
            <a:spcBef>
              <a:spcPct val="0"/>
            </a:spcBef>
            <a:spcAft>
              <a:spcPct val="35000"/>
            </a:spcAft>
            <a:buNone/>
          </a:pPr>
          <a:r>
            <a:rPr lang="en-US" sz="1700" b="0" i="0" kern="1200"/>
            <a:t>Many prefer moderation goals, even after successfully completing abstinence-based treatment </a:t>
          </a:r>
          <a:r>
            <a:rPr lang="en-US" sz="1700" b="0" i="1" kern="1200"/>
            <a:t>(Blume, 2013)</a:t>
          </a:r>
          <a:endParaRPr lang="en-US" sz="1700" kern="1200"/>
        </a:p>
      </dsp:txBody>
      <dsp:txXfrm>
        <a:off x="983171" y="3193795"/>
        <a:ext cx="6070092" cy="85123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1"/>
          </a:xfrm>
          <a:prstGeom prst="rect">
            <a:avLst/>
          </a:prstGeom>
        </p:spPr>
        <p:txBody>
          <a:bodyPr vert="horz" lIns="93167" tIns="46585" rIns="93167" bIns="46585"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1"/>
          </a:xfrm>
          <a:prstGeom prst="rect">
            <a:avLst/>
          </a:prstGeom>
        </p:spPr>
        <p:txBody>
          <a:bodyPr vert="horz" lIns="93167" tIns="46585" rIns="93167" bIns="46585" rtlCol="0"/>
          <a:lstStyle>
            <a:lvl1pPr algn="r">
              <a:defRPr sz="1200"/>
            </a:lvl1pPr>
          </a:lstStyle>
          <a:p>
            <a:fld id="{25F05BA4-95BE-4524-8279-4CB7573783CC}" type="datetimeFigureOut">
              <a:rPr lang="en-US" smtClean="0"/>
              <a:t>1/17/2024</a:t>
            </a:fld>
            <a:endParaRPr lang="en-US"/>
          </a:p>
        </p:txBody>
      </p:sp>
      <p:sp>
        <p:nvSpPr>
          <p:cNvPr id="4" name="Footer Placeholder 3"/>
          <p:cNvSpPr>
            <a:spLocks noGrp="1"/>
          </p:cNvSpPr>
          <p:nvPr>
            <p:ph type="ftr" sz="quarter" idx="2"/>
          </p:nvPr>
        </p:nvSpPr>
        <p:spPr>
          <a:xfrm>
            <a:off x="0" y="6658664"/>
            <a:ext cx="4028440" cy="350521"/>
          </a:xfrm>
          <a:prstGeom prst="rect">
            <a:avLst/>
          </a:prstGeom>
        </p:spPr>
        <p:txBody>
          <a:bodyPr vert="horz" lIns="93167" tIns="46585" rIns="93167"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1"/>
          </a:xfrm>
          <a:prstGeom prst="rect">
            <a:avLst/>
          </a:prstGeom>
        </p:spPr>
        <p:txBody>
          <a:bodyPr vert="horz" lIns="93167" tIns="46585" rIns="93167" bIns="46585" rtlCol="0" anchor="b"/>
          <a:lstStyle>
            <a:lvl1pPr algn="r">
              <a:defRPr sz="1200"/>
            </a:lvl1pPr>
          </a:lstStyle>
          <a:p>
            <a:fld id="{3A59ADE3-21DC-4EAE-9C67-7963F7301E86}" type="slidenum">
              <a:rPr lang="en-US" smtClean="0"/>
              <a:t>‹#›</a:t>
            </a:fld>
            <a:endParaRPr lang="en-US"/>
          </a:p>
        </p:txBody>
      </p:sp>
    </p:spTree>
    <p:extLst>
      <p:ext uri="{BB962C8B-B14F-4D97-AF65-F5344CB8AC3E}">
        <p14:creationId xmlns:p14="http://schemas.microsoft.com/office/powerpoint/2010/main" val="2288363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1"/>
          </a:xfrm>
          <a:prstGeom prst="rect">
            <a:avLst/>
          </a:prstGeom>
        </p:spPr>
        <p:txBody>
          <a:bodyPr vert="horz" lIns="93167" tIns="46585" rIns="93167" bIns="46585" rtlCol="0"/>
          <a:lstStyle>
            <a:lvl1pPr algn="l">
              <a:defRPr sz="1200"/>
            </a:lvl1pPr>
          </a:lstStyle>
          <a:p>
            <a:endParaRPr lang="en-US"/>
          </a:p>
        </p:txBody>
      </p:sp>
      <p:sp>
        <p:nvSpPr>
          <p:cNvPr id="3" name="Date Placeholder 2"/>
          <p:cNvSpPr>
            <a:spLocks noGrp="1"/>
          </p:cNvSpPr>
          <p:nvPr>
            <p:ph type="dt" idx="1"/>
          </p:nvPr>
        </p:nvSpPr>
        <p:spPr>
          <a:xfrm>
            <a:off x="5265809" y="0"/>
            <a:ext cx="4028440" cy="350521"/>
          </a:xfrm>
          <a:prstGeom prst="rect">
            <a:avLst/>
          </a:prstGeom>
        </p:spPr>
        <p:txBody>
          <a:bodyPr vert="horz" lIns="93167" tIns="46585" rIns="93167" bIns="46585" rtlCol="0"/>
          <a:lstStyle>
            <a:lvl1pPr algn="r">
              <a:defRPr sz="1200"/>
            </a:lvl1pPr>
          </a:lstStyle>
          <a:p>
            <a:fld id="{AD365FCD-9503-493E-B5A5-6BF2F27D33E4}" type="datetimeFigureOut">
              <a:rPr lang="en-US" smtClean="0"/>
              <a:t>1/17/2024</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67" tIns="46585" rIns="93167" bIns="46585" rtlCol="0" anchor="ctr"/>
          <a:lstStyle/>
          <a:p>
            <a:endParaRPr lang="en-US"/>
          </a:p>
        </p:txBody>
      </p:sp>
      <p:sp>
        <p:nvSpPr>
          <p:cNvPr id="5" name="Notes Placeholder 4"/>
          <p:cNvSpPr>
            <a:spLocks noGrp="1"/>
          </p:cNvSpPr>
          <p:nvPr>
            <p:ph type="body" sz="quarter" idx="3"/>
          </p:nvPr>
        </p:nvSpPr>
        <p:spPr>
          <a:xfrm>
            <a:off x="929640" y="3329941"/>
            <a:ext cx="7437120" cy="3154681"/>
          </a:xfrm>
          <a:prstGeom prst="rect">
            <a:avLst/>
          </a:prstGeom>
        </p:spPr>
        <p:txBody>
          <a:bodyPr vert="horz" lIns="93167" tIns="46585" rIns="93167"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1"/>
          </a:xfrm>
          <a:prstGeom prst="rect">
            <a:avLst/>
          </a:prstGeom>
        </p:spPr>
        <p:txBody>
          <a:bodyPr vert="horz" lIns="93167" tIns="46585" rIns="93167"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1"/>
          </a:xfrm>
          <a:prstGeom prst="rect">
            <a:avLst/>
          </a:prstGeom>
        </p:spPr>
        <p:txBody>
          <a:bodyPr vert="horz" lIns="93167" tIns="46585" rIns="93167" bIns="46585" rtlCol="0" anchor="b"/>
          <a:lstStyle>
            <a:lvl1pPr algn="r">
              <a:defRPr sz="1200"/>
            </a:lvl1pPr>
          </a:lstStyle>
          <a:p>
            <a:fld id="{0F909565-36B8-47D8-B831-0C35229A9ED6}" type="slidenum">
              <a:rPr lang="en-US" smtClean="0"/>
              <a:t>‹#›</a:t>
            </a:fld>
            <a:endParaRPr lang="en-US"/>
          </a:p>
        </p:txBody>
      </p:sp>
    </p:spTree>
    <p:extLst>
      <p:ext uri="{BB962C8B-B14F-4D97-AF65-F5344CB8AC3E}">
        <p14:creationId xmlns:p14="http://schemas.microsoft.com/office/powerpoint/2010/main" val="414357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385F0-43B6-4D42-B2E7-A64EB3217D66}" type="slidenum">
              <a:rPr lang="en-US" smtClean="0"/>
              <a:t>2</a:t>
            </a:fld>
            <a:endParaRPr lang="en-US"/>
          </a:p>
        </p:txBody>
      </p:sp>
    </p:spTree>
    <p:extLst>
      <p:ext uri="{BB962C8B-B14F-4D97-AF65-F5344CB8AC3E}">
        <p14:creationId xmlns:p14="http://schemas.microsoft.com/office/powerpoint/2010/main" val="289760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 started working at HMC in the mid 1990s, women comprised 15-25% of the homeless pop</a:t>
            </a:r>
          </a:p>
        </p:txBody>
      </p:sp>
      <p:sp>
        <p:nvSpPr>
          <p:cNvPr id="4" name="Slide Number Placeholder 3"/>
          <p:cNvSpPr>
            <a:spLocks noGrp="1"/>
          </p:cNvSpPr>
          <p:nvPr>
            <p:ph type="sldNum" sz="quarter" idx="10"/>
          </p:nvPr>
        </p:nvSpPr>
        <p:spPr/>
        <p:txBody>
          <a:bodyPr/>
          <a:lstStyle/>
          <a:p>
            <a:fld id="{0F909565-36B8-47D8-B831-0C35229A9ED6}" type="slidenum">
              <a:rPr lang="en-US" smtClean="0"/>
              <a:t>12</a:t>
            </a:fld>
            <a:endParaRPr lang="en-US"/>
          </a:p>
        </p:txBody>
      </p:sp>
    </p:spTree>
    <p:extLst>
      <p:ext uri="{BB962C8B-B14F-4D97-AF65-F5344CB8AC3E}">
        <p14:creationId xmlns:p14="http://schemas.microsoft.com/office/powerpoint/2010/main" val="267456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2020</a:t>
            </a:r>
            <a:r>
              <a:rPr lang="en-US" baseline="0"/>
              <a:t> Unsheltered:  --47% unsheltered– of those ~20% O/S, 20% vehicles</a:t>
            </a:r>
            <a:endParaRPr lang="en-US"/>
          </a:p>
        </p:txBody>
      </p:sp>
      <p:sp>
        <p:nvSpPr>
          <p:cNvPr id="4" name="Slide Number Placeholder 3"/>
          <p:cNvSpPr>
            <a:spLocks noGrp="1"/>
          </p:cNvSpPr>
          <p:nvPr>
            <p:ph type="sldNum" sz="quarter" idx="10"/>
          </p:nvPr>
        </p:nvSpPr>
        <p:spPr/>
        <p:txBody>
          <a:bodyPr/>
          <a:lstStyle/>
          <a:p>
            <a:fld id="{0F909565-36B8-47D8-B831-0C35229A9ED6}" type="slidenum">
              <a:rPr lang="en-US" smtClean="0"/>
              <a:t>13</a:t>
            </a:fld>
            <a:endParaRPr lang="en-US"/>
          </a:p>
        </p:txBody>
      </p:sp>
    </p:spTree>
    <p:extLst>
      <p:ext uri="{BB962C8B-B14F-4D97-AF65-F5344CB8AC3E}">
        <p14:creationId xmlns:p14="http://schemas.microsoft.com/office/powerpoint/2010/main" val="152166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Self-Reported Reasons</a:t>
            </a:r>
            <a:r>
              <a:rPr lang="en-US" baseline="0"/>
              <a:t> for Homelessness:  Job Loss, Family Disruption, Eviction or rent increase, SUD &amp;/or MH, Illness/</a:t>
            </a:r>
            <a:r>
              <a:rPr lang="en-US" baseline="0" err="1"/>
              <a:t>Hosp</a:t>
            </a:r>
            <a:r>
              <a:rPr lang="en-US" baseline="0"/>
              <a:t> being key factors</a:t>
            </a:r>
            <a:endParaRPr lang="en-US"/>
          </a:p>
          <a:p>
            <a:r>
              <a:rPr lang="en-US"/>
              <a:t>2020,</a:t>
            </a:r>
            <a:r>
              <a:rPr lang="en-US" baseline="0"/>
              <a:t> 21% </a:t>
            </a:r>
            <a:r>
              <a:rPr lang="en-US"/>
              <a:t>reported</a:t>
            </a:r>
            <a:r>
              <a:rPr lang="en-US" baseline="0"/>
              <a:t> some type of employment</a:t>
            </a:r>
          </a:p>
          <a:p>
            <a:r>
              <a:rPr lang="en-US" baseline="0"/>
              <a:t>Adverse childhood experiences</a:t>
            </a:r>
            <a:endParaRPr lang="en-US"/>
          </a:p>
        </p:txBody>
      </p:sp>
      <p:sp>
        <p:nvSpPr>
          <p:cNvPr id="4" name="Slide Number Placeholder 3"/>
          <p:cNvSpPr>
            <a:spLocks noGrp="1"/>
          </p:cNvSpPr>
          <p:nvPr>
            <p:ph type="sldNum" sz="quarter" idx="10"/>
          </p:nvPr>
        </p:nvSpPr>
        <p:spPr/>
        <p:txBody>
          <a:bodyPr/>
          <a:lstStyle/>
          <a:p>
            <a:pPr defTabSz="457520">
              <a:defRPr/>
            </a:pPr>
            <a:fld id="{0F909565-36B8-47D8-B831-0C35229A9ED6}" type="slidenum">
              <a:rPr lang="en-US">
                <a:solidFill>
                  <a:prstClr val="black"/>
                </a:solidFill>
                <a:latin typeface="Calibri"/>
              </a:rPr>
              <a:pPr defTabSz="457520">
                <a:defRPr/>
              </a:pPr>
              <a:t>14</a:t>
            </a:fld>
            <a:endParaRPr lang="en-US">
              <a:solidFill>
                <a:prstClr val="black"/>
              </a:solidFill>
              <a:latin typeface="Calibri"/>
            </a:endParaRPr>
          </a:p>
        </p:txBody>
      </p:sp>
    </p:spTree>
    <p:extLst>
      <p:ext uri="{BB962C8B-B14F-4D97-AF65-F5344CB8AC3E}">
        <p14:creationId xmlns:p14="http://schemas.microsoft.com/office/powerpoint/2010/main" val="2878787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Unfortunately this is a very common scenario</a:t>
            </a:r>
          </a:p>
          <a:p>
            <a:r>
              <a:rPr lang="en-US"/>
              <a:t>Also large # young pts w MAP-induced severed heart failure</a:t>
            </a:r>
          </a:p>
        </p:txBody>
      </p:sp>
      <p:sp>
        <p:nvSpPr>
          <p:cNvPr id="4" name="Slide Number Placeholder 3"/>
          <p:cNvSpPr>
            <a:spLocks noGrp="1"/>
          </p:cNvSpPr>
          <p:nvPr>
            <p:ph type="sldNum" sz="quarter" idx="5"/>
          </p:nvPr>
        </p:nvSpPr>
        <p:spPr/>
        <p:txBody>
          <a:bodyPr/>
          <a:lstStyle/>
          <a:p>
            <a:fld id="{0F909565-36B8-47D8-B831-0C35229A9ED6}" type="slidenum">
              <a:rPr lang="en-US" smtClean="0"/>
              <a:t>15</a:t>
            </a:fld>
            <a:endParaRPr lang="en-US"/>
          </a:p>
        </p:txBody>
      </p:sp>
    </p:spTree>
    <p:extLst>
      <p:ext uri="{BB962C8B-B14F-4D97-AF65-F5344CB8AC3E}">
        <p14:creationId xmlns:p14="http://schemas.microsoft.com/office/powerpoint/2010/main" val="4237644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Set up for poor outcomes &amp; high utilization</a:t>
            </a:r>
          </a:p>
          <a:p>
            <a:r>
              <a:rPr lang="en-US"/>
              <a:t>Is this pt going to get housing in near-term?</a:t>
            </a:r>
          </a:p>
          <a:p>
            <a:r>
              <a:rPr lang="en-US"/>
              <a:t>Is this pt going to get a kidney transplant?</a:t>
            </a:r>
          </a:p>
          <a:p>
            <a:pPr defTabSz="915040">
              <a:defRPr/>
            </a:pPr>
            <a:r>
              <a:rPr lang="en-US"/>
              <a:t>After d/c risk of death in near-term is very high</a:t>
            </a:r>
          </a:p>
        </p:txBody>
      </p:sp>
      <p:sp>
        <p:nvSpPr>
          <p:cNvPr id="4" name="Slide Number Placeholder 3"/>
          <p:cNvSpPr>
            <a:spLocks noGrp="1"/>
          </p:cNvSpPr>
          <p:nvPr>
            <p:ph type="sldNum" sz="quarter" idx="5"/>
          </p:nvPr>
        </p:nvSpPr>
        <p:spPr/>
        <p:txBody>
          <a:bodyPr/>
          <a:lstStyle/>
          <a:p>
            <a:fld id="{0F909565-36B8-47D8-B831-0C35229A9ED6}" type="slidenum">
              <a:rPr lang="en-US" smtClean="0"/>
              <a:t>16</a:t>
            </a:fld>
            <a:endParaRPr lang="en-US"/>
          </a:p>
        </p:txBody>
      </p:sp>
    </p:spTree>
    <p:extLst>
      <p:ext uri="{BB962C8B-B14F-4D97-AF65-F5344CB8AC3E}">
        <p14:creationId xmlns:p14="http://schemas.microsoft.com/office/powerpoint/2010/main" val="247844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3470" indent="-285950">
              <a:defRPr sz="2400">
                <a:solidFill>
                  <a:schemeClr val="tx1"/>
                </a:solidFill>
                <a:latin typeface="Arial" charset="0"/>
                <a:ea typeface="ＭＳ Ｐゴシック" charset="0"/>
              </a:defRPr>
            </a:lvl2pPr>
            <a:lvl3pPr marL="1143800" indent="-228760">
              <a:defRPr sz="2400">
                <a:solidFill>
                  <a:schemeClr val="tx1"/>
                </a:solidFill>
                <a:latin typeface="Arial" charset="0"/>
                <a:ea typeface="ＭＳ Ｐゴシック" charset="0"/>
              </a:defRPr>
            </a:lvl3pPr>
            <a:lvl4pPr marL="1601320" indent="-228760">
              <a:defRPr sz="2400">
                <a:solidFill>
                  <a:schemeClr val="tx1"/>
                </a:solidFill>
                <a:latin typeface="Arial" charset="0"/>
                <a:ea typeface="ＭＳ Ｐゴシック" charset="0"/>
              </a:defRPr>
            </a:lvl4pPr>
            <a:lvl5pPr marL="2058840" indent="-228760">
              <a:defRPr sz="2400">
                <a:solidFill>
                  <a:schemeClr val="tx1"/>
                </a:solidFill>
                <a:latin typeface="Arial" charset="0"/>
                <a:ea typeface="ＭＳ Ｐゴシック" charset="0"/>
              </a:defRPr>
            </a:lvl5pPr>
            <a:lvl6pPr marL="2516360" indent="-228760" eaLnBrk="0" fontAlgn="base" hangingPunct="0">
              <a:spcBef>
                <a:spcPct val="0"/>
              </a:spcBef>
              <a:spcAft>
                <a:spcPct val="0"/>
              </a:spcAft>
              <a:defRPr sz="2400">
                <a:solidFill>
                  <a:schemeClr val="tx1"/>
                </a:solidFill>
                <a:latin typeface="Arial" charset="0"/>
                <a:ea typeface="ＭＳ Ｐゴシック" charset="0"/>
              </a:defRPr>
            </a:lvl6pPr>
            <a:lvl7pPr marL="2973880" indent="-228760" eaLnBrk="0" fontAlgn="base" hangingPunct="0">
              <a:spcBef>
                <a:spcPct val="0"/>
              </a:spcBef>
              <a:spcAft>
                <a:spcPct val="0"/>
              </a:spcAft>
              <a:defRPr sz="2400">
                <a:solidFill>
                  <a:schemeClr val="tx1"/>
                </a:solidFill>
                <a:latin typeface="Arial" charset="0"/>
                <a:ea typeface="ＭＳ Ｐゴシック" charset="0"/>
              </a:defRPr>
            </a:lvl7pPr>
            <a:lvl8pPr marL="3431400" indent="-228760" eaLnBrk="0" fontAlgn="base" hangingPunct="0">
              <a:spcBef>
                <a:spcPct val="0"/>
              </a:spcBef>
              <a:spcAft>
                <a:spcPct val="0"/>
              </a:spcAft>
              <a:defRPr sz="2400">
                <a:solidFill>
                  <a:schemeClr val="tx1"/>
                </a:solidFill>
                <a:latin typeface="Arial" charset="0"/>
                <a:ea typeface="ＭＳ Ｐゴシック" charset="0"/>
              </a:defRPr>
            </a:lvl8pPr>
            <a:lvl9pPr marL="3888920" indent="-228760" eaLnBrk="0" fontAlgn="base" hangingPunct="0">
              <a:spcBef>
                <a:spcPct val="0"/>
              </a:spcBef>
              <a:spcAft>
                <a:spcPct val="0"/>
              </a:spcAft>
              <a:defRPr sz="2400">
                <a:solidFill>
                  <a:schemeClr val="tx1"/>
                </a:solidFill>
                <a:latin typeface="Arial" charset="0"/>
                <a:ea typeface="ＭＳ Ｐゴシック" charset="0"/>
              </a:defRPr>
            </a:lvl9pPr>
          </a:lstStyle>
          <a:p>
            <a:fld id="{0971D609-0682-AF4D-ABA0-340E3595EC46}" type="slidenum">
              <a:rPr lang="en-US" sz="1200"/>
              <a:pPr/>
              <a:t>17</a:t>
            </a:fld>
            <a:endParaRPr lang="en-US" sz="1200"/>
          </a:p>
        </p:txBody>
      </p:sp>
      <p:sp>
        <p:nvSpPr>
          <p:cNvPr id="5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bwMode="auto">
          <a:xfrm>
            <a:off x="915025" y="4347338"/>
            <a:ext cx="5032638" cy="41185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a:p>
            <a:pPr>
              <a:spcBef>
                <a:spcPct val="0"/>
              </a:spcBef>
            </a:pPr>
            <a:r>
              <a:rPr lang="en-US">
                <a:latin typeface="Calibri" charset="0"/>
              </a:rPr>
              <a:t>Poor nutrition, meal</a:t>
            </a:r>
            <a:r>
              <a:rPr lang="en-US" baseline="0">
                <a:latin typeface="Calibri" charset="0"/>
              </a:rPr>
              <a:t> programs lack healthy food</a:t>
            </a:r>
          </a:p>
          <a:p>
            <a:pPr defTabSz="915040">
              <a:spcBef>
                <a:spcPct val="0"/>
              </a:spcBef>
              <a:defRPr/>
            </a:pPr>
            <a:r>
              <a:rPr lang="en-US"/>
              <a:t>Violence is a constant part of life, mobility impaired vulnerable, high rates of victimization</a:t>
            </a:r>
            <a:endParaRPr lang="en-US">
              <a:latin typeface="Calibri" charset="0"/>
            </a:endParaRPr>
          </a:p>
          <a:p>
            <a:pPr>
              <a:spcBef>
                <a:spcPct val="0"/>
              </a:spcBef>
            </a:pPr>
            <a:r>
              <a:rPr lang="en-US">
                <a:latin typeface="Calibri" charset="0"/>
              </a:rPr>
              <a:t>Medical</a:t>
            </a:r>
            <a:r>
              <a:rPr lang="en-US" baseline="0">
                <a:latin typeface="Calibri" charset="0"/>
              </a:rPr>
              <a:t> problems caused by e</a:t>
            </a:r>
            <a:r>
              <a:rPr lang="en-US">
                <a:latin typeface="Calibri" charset="0"/>
              </a:rPr>
              <a:t>xposure to elements</a:t>
            </a:r>
            <a:r>
              <a:rPr lang="en-US" baseline="0">
                <a:latin typeface="Calibri" charset="0"/>
              </a:rPr>
              <a:t> Frostbite, Burns</a:t>
            </a:r>
          </a:p>
          <a:p>
            <a:pPr defTabSz="457520">
              <a:spcBef>
                <a:spcPct val="0"/>
              </a:spcBef>
              <a:defRPr/>
            </a:pPr>
            <a:r>
              <a:rPr lang="en-US"/>
              <a:t>Hard to remain clean and sober on the streets</a:t>
            </a:r>
          </a:p>
          <a:p>
            <a:pPr defTabSz="457520">
              <a:spcBef>
                <a:spcPct val="0"/>
              </a:spcBef>
              <a:defRPr/>
            </a:pPr>
            <a:r>
              <a:rPr lang="en-US"/>
              <a:t>Chronic illnesses are more prevalent/poorly controlled, assoc. with premature health decline such that geriatric health status is reached in 50’s/60’s.</a:t>
            </a:r>
          </a:p>
          <a:p>
            <a:pPr defTabSz="457520">
              <a:spcBef>
                <a:spcPct val="0"/>
              </a:spcBef>
              <a:defRPr/>
            </a:pPr>
            <a:endParaRPr lang="en-US"/>
          </a:p>
          <a:p>
            <a:pPr defTabSz="457520">
              <a:spcBef>
                <a:spcPct val="0"/>
              </a:spcBef>
              <a:defRPr/>
            </a:pPr>
            <a:endParaRPr lang="en-US"/>
          </a:p>
          <a:p>
            <a:pPr defTabSz="457520">
              <a:spcBef>
                <a:spcPct val="0"/>
              </a:spcBef>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18</a:t>
            </a:fld>
            <a:endParaRPr lang="en-US"/>
          </a:p>
        </p:txBody>
      </p:sp>
    </p:spTree>
    <p:extLst>
      <p:ext uri="{BB962C8B-B14F-4D97-AF65-F5344CB8AC3E}">
        <p14:creationId xmlns:p14="http://schemas.microsoft.com/office/powerpoint/2010/main" val="1769565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a:buFont typeface="Arial" panose="020B0604020202020204" pitchFamily="34" charset="0"/>
              <a:buChar char="•"/>
            </a:pPr>
            <a:r>
              <a:rPr lang="en-US" dirty="0"/>
              <a:t>Homeless people face</a:t>
            </a:r>
          </a:p>
          <a:p>
            <a:pPr marL="171570" indent="-171570">
              <a:buFont typeface="Arial" panose="020B0604020202020204" pitchFamily="34" charset="0"/>
              <a:buChar char="•"/>
            </a:pPr>
            <a:endParaRPr lang="en-US" dirty="0"/>
          </a:p>
          <a:p>
            <a:pPr marL="171570" indent="-171570">
              <a:buFont typeface="Arial" panose="020B0604020202020204" pitchFamily="34" charset="0"/>
              <a:buChar char="•"/>
            </a:pPr>
            <a:r>
              <a:rPr lang="en-US" dirty="0"/>
              <a:t>There are myriad barriers to accessing care</a:t>
            </a:r>
          </a:p>
          <a:p>
            <a:pPr marL="171570" indent="-171570">
              <a:buFont typeface="Arial" panose="020B0604020202020204" pitchFamily="34" charset="0"/>
              <a:buChar char="•"/>
            </a:pPr>
            <a:r>
              <a:rPr lang="en-US" dirty="0"/>
              <a:t>Competing priorities—shelter, food, legal req</a:t>
            </a:r>
          </a:p>
          <a:p>
            <a:pPr marL="171570" indent="-171570">
              <a:buFont typeface="Arial" panose="020B0604020202020204" pitchFamily="34" charset="0"/>
              <a:buChar char="•"/>
            </a:pPr>
            <a:r>
              <a:rPr lang="en-US" dirty="0"/>
              <a:t>Physiologic drive to use substances override medical appts</a:t>
            </a:r>
          </a:p>
          <a:p>
            <a:pPr marL="171570" indent="-171570">
              <a:buFont typeface="Arial" panose="020B0604020202020204" pitchFamily="34" charset="0"/>
              <a:buChar char="•"/>
            </a:pPr>
            <a:r>
              <a:rPr lang="en-US" dirty="0"/>
              <a:t>Sedation from substance use, compromises functionality</a:t>
            </a:r>
          </a:p>
          <a:p>
            <a:pPr marL="171570" indent="-171570">
              <a:buFont typeface="Arial" panose="020B0604020202020204" pitchFamily="34" charset="0"/>
              <a:buChar char="•"/>
            </a:pPr>
            <a:r>
              <a:rPr lang="en-US" dirty="0"/>
              <a:t>Med adherence</a:t>
            </a:r>
          </a:p>
          <a:p>
            <a:pPr marL="171570" indent="-171570">
              <a:buFont typeface="Arial" panose="020B0604020202020204" pitchFamily="34" charset="0"/>
              <a:buChar char="•"/>
            </a:pPr>
            <a:r>
              <a:rPr lang="en-US" dirty="0"/>
              <a:t>Stigma and bias</a:t>
            </a:r>
          </a:p>
          <a:p>
            <a:pPr>
              <a:lnSpc>
                <a:spcPct val="90000"/>
              </a:lnSpc>
              <a:defRPr/>
            </a:pPr>
            <a:r>
              <a:rPr lang="en-US" dirty="0"/>
              <a:t>Lack of storage, theft of meds/phones</a:t>
            </a:r>
          </a:p>
          <a:p>
            <a:pPr>
              <a:lnSpc>
                <a:spcPct val="90000"/>
              </a:lnSpc>
              <a:defRPr/>
            </a:pPr>
            <a:r>
              <a:rPr lang="en-US" dirty="0"/>
              <a:t>Transportation</a:t>
            </a:r>
          </a:p>
          <a:p>
            <a:pPr>
              <a:lnSpc>
                <a:spcPct val="90000"/>
              </a:lnSpc>
              <a:defRPr/>
            </a:pPr>
            <a:r>
              <a:rPr lang="en-US" dirty="0"/>
              <a:t>No contact numbers, no minutes, spotty mail, limited internet access</a:t>
            </a:r>
          </a:p>
          <a:p>
            <a:pPr>
              <a:lnSpc>
                <a:spcPct val="90000"/>
              </a:lnSpc>
              <a:defRPr/>
            </a:pPr>
            <a:r>
              <a:rPr lang="en-US" dirty="0"/>
              <a:t>Fear of bills</a:t>
            </a:r>
          </a:p>
          <a:p>
            <a:pPr>
              <a:lnSpc>
                <a:spcPct val="90000"/>
              </a:lnSpc>
              <a:defRPr/>
            </a:pPr>
            <a:r>
              <a:rPr lang="en-US" dirty="0"/>
              <a:t>Low literacy:  reading, math, health</a:t>
            </a:r>
          </a:p>
          <a:p>
            <a:pPr>
              <a:lnSpc>
                <a:spcPct val="90000"/>
              </a:lnSpc>
              <a:defRPr/>
            </a:pPr>
            <a:r>
              <a:rPr lang="en-US" dirty="0"/>
              <a:t>(-) Medical Experiences/Unrealistic Tx Plans</a:t>
            </a:r>
          </a:p>
          <a:p>
            <a:pPr>
              <a:lnSpc>
                <a:spcPct val="90000"/>
              </a:lnSpc>
              <a:defRPr/>
            </a:pPr>
            <a:r>
              <a:rPr lang="en-US" dirty="0"/>
              <a:t>Shame about hygiene/SUD/homelessness</a:t>
            </a:r>
          </a:p>
          <a:p>
            <a:pPr>
              <a:lnSpc>
                <a:spcPct val="90000"/>
              </a:lnSpc>
              <a:defRPr/>
            </a:pPr>
            <a:r>
              <a:rPr lang="en-US" dirty="0"/>
              <a:t>No PCP</a:t>
            </a:r>
          </a:p>
          <a:p>
            <a:pPr>
              <a:lnSpc>
                <a:spcPct val="90000"/>
              </a:lnSpc>
              <a:defRPr/>
            </a:pPr>
            <a:r>
              <a:rPr lang="en-US" dirty="0">
                <a:solidFill>
                  <a:srgbClr val="FF6600"/>
                </a:solidFill>
              </a:rPr>
              <a:t>Result:  Fragmented and Crisis oriented care</a:t>
            </a:r>
            <a:endParaRPr lang="en-US" sz="1100" dirty="0">
              <a:solidFill>
                <a:srgbClr val="FF6600"/>
              </a:solidFill>
            </a:endParaRPr>
          </a:p>
          <a:p>
            <a:endParaRPr lang="en-US" dirty="0"/>
          </a:p>
        </p:txBody>
      </p:sp>
      <p:sp>
        <p:nvSpPr>
          <p:cNvPr id="4" name="Slide Number Placeholder 3"/>
          <p:cNvSpPr>
            <a:spLocks noGrp="1"/>
          </p:cNvSpPr>
          <p:nvPr>
            <p:ph type="sldNum" sz="quarter" idx="5"/>
          </p:nvPr>
        </p:nvSpPr>
        <p:spPr/>
        <p:txBody>
          <a:bodyPr/>
          <a:lstStyle/>
          <a:p>
            <a:fld id="{EBE35664-7EFD-4FB7-B785-FBE08D77BCB8}" type="slidenum">
              <a:rPr lang="en-US" smtClean="0"/>
              <a:t>19</a:t>
            </a:fld>
            <a:endParaRPr lang="en-US"/>
          </a:p>
        </p:txBody>
      </p:sp>
    </p:spTree>
    <p:extLst>
      <p:ext uri="{BB962C8B-B14F-4D97-AF65-F5344CB8AC3E}">
        <p14:creationId xmlns:p14="http://schemas.microsoft.com/office/powerpoint/2010/main" val="526686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3470" indent="-285950">
              <a:defRPr sz="2400">
                <a:solidFill>
                  <a:schemeClr val="tx1"/>
                </a:solidFill>
                <a:latin typeface="Arial" charset="0"/>
                <a:ea typeface="ＭＳ Ｐゴシック" charset="0"/>
              </a:defRPr>
            </a:lvl2pPr>
            <a:lvl3pPr marL="1143800" indent="-228760">
              <a:defRPr sz="2400">
                <a:solidFill>
                  <a:schemeClr val="tx1"/>
                </a:solidFill>
                <a:latin typeface="Arial" charset="0"/>
                <a:ea typeface="ＭＳ Ｐゴシック" charset="0"/>
              </a:defRPr>
            </a:lvl3pPr>
            <a:lvl4pPr marL="1601320" indent="-228760">
              <a:defRPr sz="2400">
                <a:solidFill>
                  <a:schemeClr val="tx1"/>
                </a:solidFill>
                <a:latin typeface="Arial" charset="0"/>
                <a:ea typeface="ＭＳ Ｐゴシック" charset="0"/>
              </a:defRPr>
            </a:lvl4pPr>
            <a:lvl5pPr marL="2058840" indent="-228760">
              <a:defRPr sz="2400">
                <a:solidFill>
                  <a:schemeClr val="tx1"/>
                </a:solidFill>
                <a:latin typeface="Arial" charset="0"/>
                <a:ea typeface="ＭＳ Ｐゴシック" charset="0"/>
              </a:defRPr>
            </a:lvl5pPr>
            <a:lvl6pPr marL="2516360" indent="-228760" eaLnBrk="0" fontAlgn="base" hangingPunct="0">
              <a:spcBef>
                <a:spcPct val="0"/>
              </a:spcBef>
              <a:spcAft>
                <a:spcPct val="0"/>
              </a:spcAft>
              <a:defRPr sz="2400">
                <a:solidFill>
                  <a:schemeClr val="tx1"/>
                </a:solidFill>
                <a:latin typeface="Arial" charset="0"/>
                <a:ea typeface="ＭＳ Ｐゴシック" charset="0"/>
              </a:defRPr>
            </a:lvl6pPr>
            <a:lvl7pPr marL="2973880" indent="-228760" eaLnBrk="0" fontAlgn="base" hangingPunct="0">
              <a:spcBef>
                <a:spcPct val="0"/>
              </a:spcBef>
              <a:spcAft>
                <a:spcPct val="0"/>
              </a:spcAft>
              <a:defRPr sz="2400">
                <a:solidFill>
                  <a:schemeClr val="tx1"/>
                </a:solidFill>
                <a:latin typeface="Arial" charset="0"/>
                <a:ea typeface="ＭＳ Ｐゴシック" charset="0"/>
              </a:defRPr>
            </a:lvl7pPr>
            <a:lvl8pPr marL="3431400" indent="-228760" eaLnBrk="0" fontAlgn="base" hangingPunct="0">
              <a:spcBef>
                <a:spcPct val="0"/>
              </a:spcBef>
              <a:spcAft>
                <a:spcPct val="0"/>
              </a:spcAft>
              <a:defRPr sz="2400">
                <a:solidFill>
                  <a:schemeClr val="tx1"/>
                </a:solidFill>
                <a:latin typeface="Arial" charset="0"/>
                <a:ea typeface="ＭＳ Ｐゴシック" charset="0"/>
              </a:defRPr>
            </a:lvl8pPr>
            <a:lvl9pPr marL="3888920" indent="-228760" eaLnBrk="0" fontAlgn="base" hangingPunct="0">
              <a:spcBef>
                <a:spcPct val="0"/>
              </a:spcBef>
              <a:spcAft>
                <a:spcPct val="0"/>
              </a:spcAft>
              <a:defRPr sz="2400">
                <a:solidFill>
                  <a:schemeClr val="tx1"/>
                </a:solidFill>
                <a:latin typeface="Arial" charset="0"/>
                <a:ea typeface="ＭＳ Ｐゴシック" charset="0"/>
              </a:defRPr>
            </a:lvl9pPr>
          </a:lstStyle>
          <a:p>
            <a:fld id="{C676B645-B8C7-E049-8EA4-AB12F56E5917}" type="slidenum">
              <a:rPr lang="en-US" sz="1200"/>
              <a:pPr/>
              <a:t>20</a:t>
            </a:fld>
            <a:endParaRPr lang="en-US" sz="1200"/>
          </a:p>
        </p:txBody>
      </p:sp>
      <p:sp>
        <p:nvSpPr>
          <p:cNvPr id="30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5" name="Rectangle 3"/>
          <p:cNvSpPr>
            <a:spLocks noGrp="1" noChangeArrowheads="1"/>
          </p:cNvSpPr>
          <p:nvPr>
            <p:ph type="body" idx="1"/>
          </p:nvPr>
        </p:nvSpPr>
        <p:spPr bwMode="auto">
          <a:xfrm>
            <a:off x="915025" y="4347338"/>
            <a:ext cx="5032638" cy="41185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a:cs typeface="Calibri"/>
              </a:rPr>
              <a:t>Myriad barriers</a:t>
            </a:r>
            <a:r>
              <a:rPr lang="en-US" baseline="0" dirty="0">
                <a:latin typeface="Calibri"/>
                <a:cs typeface="Calibri"/>
              </a:rPr>
              <a:t> limit access to needed care for those who are homeless.</a:t>
            </a:r>
          </a:p>
          <a:p>
            <a:pPr>
              <a:spcBef>
                <a:spcPct val="0"/>
              </a:spcBef>
            </a:pPr>
            <a:r>
              <a:rPr lang="en-US" baseline="0" dirty="0">
                <a:latin typeface="Calibri"/>
                <a:cs typeface="Calibri"/>
              </a:rPr>
              <a:t>Many competing priorities of meeting basic needs</a:t>
            </a:r>
          </a:p>
          <a:p>
            <a:pPr defTabSz="915040">
              <a:spcBef>
                <a:spcPct val="0"/>
              </a:spcBef>
              <a:defRPr/>
            </a:pPr>
            <a:r>
              <a:rPr lang="en-US" baseline="0" dirty="0">
                <a:latin typeface="Calibri"/>
                <a:cs typeface="Calibri"/>
              </a:rPr>
              <a:t>Judgmental providers, don’t feel welcome</a:t>
            </a:r>
          </a:p>
          <a:p>
            <a:pPr>
              <a:spcBef>
                <a:spcPct val="0"/>
              </a:spcBef>
            </a:pPr>
            <a:r>
              <a:rPr lang="en-US" baseline="0" dirty="0">
                <a:latin typeface="Calibri"/>
                <a:cs typeface="Calibri"/>
              </a:rPr>
              <a:t>Past experiences with providers who rec unrealistic treatment plans</a:t>
            </a:r>
          </a:p>
          <a:p>
            <a:pPr>
              <a:spcBef>
                <a:spcPct val="0"/>
              </a:spcBef>
            </a:pPr>
            <a:r>
              <a:rPr lang="en-US" baseline="0" dirty="0">
                <a:latin typeface="Calibri"/>
                <a:cs typeface="Calibri"/>
              </a:rPr>
              <a:t>Showers limited, bathtubs non-existent (sitz baths)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Expand on stigma</a:t>
            </a:r>
          </a:p>
          <a:p>
            <a:r>
              <a:rPr lang="en-US" dirty="0"/>
              <a:t>End result of all these barriers is fragmented &amp; crisis oriented care</a:t>
            </a:r>
          </a:p>
          <a:p>
            <a:r>
              <a:rPr lang="en-US" dirty="0"/>
              <a:t> For</a:t>
            </a:r>
          </a:p>
          <a:p>
            <a:r>
              <a:rPr lang="en-US" dirty="0"/>
              <a:t>example, persons who are homeless report feeling unwelcome</a:t>
            </a:r>
          </a:p>
          <a:p>
            <a:r>
              <a:rPr lang="en-US" dirty="0"/>
              <a:t>in health care settings,10 and perceive discrimination from</a:t>
            </a:r>
          </a:p>
          <a:p>
            <a:r>
              <a:rPr lang="en-US" dirty="0"/>
              <a:t>providers because of homelessness.12 Homeless patients also</a:t>
            </a:r>
          </a:p>
          <a:p>
            <a:r>
              <a:rPr lang="en-US" dirty="0"/>
              <a:t>port more negative health care experiences than </a:t>
            </a:r>
            <a:r>
              <a:rPr lang="en-US" dirty="0" err="1"/>
              <a:t>nonhomeless</a:t>
            </a:r>
            <a:r>
              <a:rPr lang="en-US" dirty="0"/>
              <a:t> patients,13 potentially contributing to inequities in</a:t>
            </a:r>
          </a:p>
          <a:p>
            <a:r>
              <a:rPr lang="en-US" dirty="0"/>
              <a:t>health services use and health outcomes.1,14,15</a:t>
            </a:r>
          </a:p>
          <a:p>
            <a:r>
              <a:rPr lang="en-US" dirty="0"/>
              <a:t>In 2012, the Veterans Health </a:t>
            </a:r>
            <a:r>
              <a:rPr lang="en-US" dirty="0" err="1"/>
              <a:t>Administrat</a:t>
            </a:r>
            <a:endParaRPr lang="en-US" dirty="0"/>
          </a:p>
          <a:p>
            <a:r>
              <a:rPr lang="en-US" dirty="0"/>
              <a:t>Wen CK, Hudak PL, Hwang SW. Homeless people’s perceptions of</a:t>
            </a:r>
          </a:p>
          <a:p>
            <a:r>
              <a:rPr lang="en-US" dirty="0"/>
              <a:t>welcomeness and unwelcomeness in healthcare encounters. J Gen Intern</a:t>
            </a:r>
          </a:p>
          <a:p>
            <a:r>
              <a:rPr lang="en-US" dirty="0"/>
              <a:t>Med. 2007;22:1011–1017.</a:t>
            </a:r>
          </a:p>
          <a:p>
            <a:r>
              <a:rPr lang="en-US" dirty="0"/>
              <a:t>11. O’Toole TP, Johnson EE, </a:t>
            </a:r>
            <a:r>
              <a:rPr lang="en-US" dirty="0" err="1"/>
              <a:t>Redihan</a:t>
            </a:r>
            <a:r>
              <a:rPr lang="en-US" dirty="0"/>
              <a:t> S, et al. Needing primary care but not</a:t>
            </a:r>
          </a:p>
          <a:p>
            <a:r>
              <a:rPr lang="en-US" dirty="0"/>
              <a:t>getting it: the role of trust, stigma and organizational obstacles reported by</a:t>
            </a:r>
          </a:p>
          <a:p>
            <a:r>
              <a:rPr lang="en-US" dirty="0"/>
              <a:t>homeless veterans. J Health Care Poor Underserved. 2015;26:1019–1031.</a:t>
            </a:r>
          </a:p>
          <a:p>
            <a:r>
              <a:rPr lang="en-US" dirty="0"/>
              <a:t>12. </a:t>
            </a:r>
            <a:r>
              <a:rPr lang="en-US" dirty="0" err="1"/>
              <a:t>Skosireva</a:t>
            </a:r>
            <a:r>
              <a:rPr lang="en-US" dirty="0"/>
              <a:t> A, </a:t>
            </a:r>
            <a:r>
              <a:rPr lang="en-US" dirty="0" err="1"/>
              <a:t>O’Campo</a:t>
            </a:r>
            <a:r>
              <a:rPr lang="en-US" dirty="0"/>
              <a:t> P, </a:t>
            </a:r>
            <a:r>
              <a:rPr lang="en-US" dirty="0" err="1"/>
              <a:t>Zerger</a:t>
            </a:r>
            <a:r>
              <a:rPr lang="en-US" dirty="0"/>
              <a:t> S, et al. Different faces of</a:t>
            </a:r>
          </a:p>
          <a:p>
            <a:r>
              <a:rPr lang="en-US" dirty="0"/>
              <a:t>discrimination: perceived discrimination among homeless adults with</a:t>
            </a:r>
          </a:p>
          <a:p>
            <a:r>
              <a:rPr lang="en-US" dirty="0"/>
              <a:t>mental illness in healthcare settings. BMC </a:t>
            </a:r>
            <a:r>
              <a:rPr lang="en-US" dirty="0" err="1"/>
              <a:t>HealthServ</a:t>
            </a:r>
            <a:r>
              <a:rPr lang="en-US" dirty="0"/>
              <a:t> Res. 2014;14:376.</a:t>
            </a:r>
          </a:p>
          <a:p>
            <a:r>
              <a:rPr lang="en-US" dirty="0"/>
              <a:t>13. Jones AL, Hausmann LRM, Haas GL, et al. A national evaluation of</a:t>
            </a:r>
          </a:p>
          <a:p>
            <a:r>
              <a:rPr lang="en-US" dirty="0"/>
              <a:t>homeless and </a:t>
            </a:r>
            <a:r>
              <a:rPr lang="en-US" dirty="0" err="1"/>
              <a:t>nonhomeless</a:t>
            </a:r>
            <a:r>
              <a:rPr lang="en-US" dirty="0"/>
              <a:t> veterans’ experiences with primary care.</a:t>
            </a:r>
          </a:p>
          <a:p>
            <a:r>
              <a:rPr lang="en-US" dirty="0"/>
              <a:t>Psychol Serv. 2017;14:174–183.</a:t>
            </a:r>
          </a:p>
        </p:txBody>
      </p:sp>
      <p:sp>
        <p:nvSpPr>
          <p:cNvPr id="4" name="Slide Number Placeholder 3"/>
          <p:cNvSpPr>
            <a:spLocks noGrp="1"/>
          </p:cNvSpPr>
          <p:nvPr>
            <p:ph type="sldNum" sz="quarter" idx="5"/>
          </p:nvPr>
        </p:nvSpPr>
        <p:spPr/>
        <p:txBody>
          <a:bodyPr/>
          <a:lstStyle/>
          <a:p>
            <a:fld id="{0F909565-36B8-47D8-B831-0C35229A9ED6}" type="slidenum">
              <a:rPr lang="en-US" smtClean="0"/>
              <a:t>21</a:t>
            </a:fld>
            <a:endParaRPr lang="en-US"/>
          </a:p>
        </p:txBody>
      </p:sp>
    </p:spTree>
    <p:extLst>
      <p:ext uri="{BB962C8B-B14F-4D97-AF65-F5344CB8AC3E}">
        <p14:creationId xmlns:p14="http://schemas.microsoft.com/office/powerpoint/2010/main" val="1385552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385F0-43B6-4D42-B2E7-A64EB3217D66}" type="slidenum">
              <a:rPr lang="en-US" smtClean="0"/>
              <a:t>3</a:t>
            </a:fld>
            <a:endParaRPr lang="en-US"/>
          </a:p>
        </p:txBody>
      </p:sp>
    </p:spTree>
    <p:extLst>
      <p:ext uri="{BB962C8B-B14F-4D97-AF65-F5344CB8AC3E}">
        <p14:creationId xmlns:p14="http://schemas.microsoft.com/office/powerpoint/2010/main" val="79244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a:buFont typeface="Arial" charset="0"/>
              <a:buChar char="•"/>
            </a:pPr>
            <a:r>
              <a:rPr lang="en-US" dirty="0"/>
              <a:t>Treatment plans have to be Grounded in reality</a:t>
            </a:r>
          </a:p>
        </p:txBody>
      </p:sp>
      <p:sp>
        <p:nvSpPr>
          <p:cNvPr id="4" name="Slide Number Placeholder 3"/>
          <p:cNvSpPr>
            <a:spLocks noGrp="1"/>
          </p:cNvSpPr>
          <p:nvPr>
            <p:ph type="sldNum" sz="quarter" idx="5"/>
          </p:nvPr>
        </p:nvSpPr>
        <p:spPr/>
        <p:txBody>
          <a:bodyPr/>
          <a:lstStyle/>
          <a:p>
            <a:fld id="{0F909565-36B8-47D8-B831-0C35229A9ED6}" type="slidenum">
              <a:rPr lang="en-US" smtClean="0"/>
              <a:t>22</a:t>
            </a:fld>
            <a:endParaRPr lang="en-US"/>
          </a:p>
        </p:txBody>
      </p:sp>
    </p:spTree>
    <p:extLst>
      <p:ext uri="{BB962C8B-B14F-4D97-AF65-F5344CB8AC3E}">
        <p14:creationId xmlns:p14="http://schemas.microsoft.com/office/powerpoint/2010/main" val="3070179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Clinical scenario</a:t>
            </a:r>
          </a:p>
          <a:p>
            <a:endParaRPr lang="en-US"/>
          </a:p>
        </p:txBody>
      </p:sp>
      <p:sp>
        <p:nvSpPr>
          <p:cNvPr id="4" name="Slide Number Placeholder 3"/>
          <p:cNvSpPr>
            <a:spLocks noGrp="1"/>
          </p:cNvSpPr>
          <p:nvPr>
            <p:ph type="sldNum" sz="quarter" idx="5"/>
          </p:nvPr>
        </p:nvSpPr>
        <p:spPr/>
        <p:txBody>
          <a:bodyPr/>
          <a:lstStyle/>
          <a:p>
            <a:fld id="{EBE35664-7EFD-4FB7-B785-FBE08D77BCB8}" type="slidenum">
              <a:rPr lang="en-US" smtClean="0"/>
              <a:t>23</a:t>
            </a:fld>
            <a:endParaRPr lang="en-US"/>
          </a:p>
        </p:txBody>
      </p:sp>
    </p:spTree>
    <p:extLst>
      <p:ext uri="{BB962C8B-B14F-4D97-AF65-F5344CB8AC3E}">
        <p14:creationId xmlns:p14="http://schemas.microsoft.com/office/powerpoint/2010/main" val="2150945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 The Health impacts are reflected in an . . .</a:t>
            </a:r>
          </a:p>
          <a:p>
            <a:pPr marL="171570" indent="-171570">
              <a:buFont typeface="Arial" charset="0"/>
              <a:buChar char="•"/>
            </a:pPr>
            <a:r>
              <a:rPr lang="en-US" dirty="0"/>
              <a:t>Studies in Boston,</a:t>
            </a:r>
            <a:r>
              <a:rPr lang="en-US" baseline="0" dirty="0"/>
              <a:t> NY, Phil have all supported this fact</a:t>
            </a:r>
          </a:p>
          <a:p>
            <a:pPr marL="171570" indent="-171570">
              <a:buFont typeface="Arial" charset="0"/>
              <a:buChar char="•"/>
            </a:pPr>
            <a:r>
              <a:rPr lang="en-US" baseline="0" dirty="0"/>
              <a:t>Boston:  those living unsheltered . . .</a:t>
            </a:r>
          </a:p>
          <a:p>
            <a:pPr marL="171570" indent="-171570">
              <a:buFont typeface="Arial" charset="0"/>
              <a:buChar char="•"/>
            </a:pPr>
            <a:r>
              <a:rPr lang="en-US" baseline="0" dirty="0"/>
              <a:t>mort sig higher even when control for SUD factors</a:t>
            </a:r>
          </a:p>
          <a:p>
            <a:pPr marL="171570" indent="-171570">
              <a:buFont typeface="Arial" charset="0"/>
              <a:buChar char="•"/>
            </a:pPr>
            <a:r>
              <a:rPr lang="en-US" baseline="0" dirty="0"/>
              <a:t>Any other prevalent diagnosis with mortality rates such as this would be perceived &amp; responded to as a public health crisis </a:t>
            </a:r>
          </a:p>
          <a:p>
            <a:pPr marL="171570" indent="-171570">
              <a:buFont typeface="Arial" charset="0"/>
              <a:buChar char="•"/>
            </a:pPr>
            <a:r>
              <a:rPr lang="en-US" baseline="0" dirty="0"/>
              <a:t>* literature—longer one remains unsheltered &amp; w/o access to care, more likely premature death occurs</a:t>
            </a:r>
          </a:p>
          <a:p>
            <a:pPr marL="171570" indent="-171570">
              <a:buFont typeface="Arial" charset="0"/>
              <a:buChar char="•"/>
            </a:pPr>
            <a:r>
              <a:rPr lang="en-US" sz="1200" dirty="0"/>
              <a:t>Deaths Among Presumed Homeless Jan 2012 – Dec 2021</a:t>
            </a:r>
          </a:p>
          <a:p>
            <a:pPr marL="171570" indent="-171570">
              <a:buFont typeface="Arial" charset="0"/>
              <a:buChar char="•"/>
            </a:pPr>
            <a:endParaRPr lang="en-US" baseline="0" dirty="0"/>
          </a:p>
          <a:p>
            <a:r>
              <a:rPr lang="en-US" dirty="0"/>
              <a:t>Limited to KCME Data.  Only unexpected, violent, suspicious &amp;/or lack of known cause of death are investigated</a:t>
            </a:r>
          </a:p>
          <a:p>
            <a:r>
              <a:rPr lang="en-US" dirty="0"/>
              <a:t>1,429 deaths presumed homeless (5% of all investigated deaths</a:t>
            </a:r>
          </a:p>
          <a:p>
            <a:r>
              <a:rPr lang="en-US" dirty="0"/>
              <a:t>60% occurred outdoors, in vehicles or other spaces not meant for human habitation</a:t>
            </a:r>
          </a:p>
          <a:p>
            <a:r>
              <a:rPr lang="en-US" dirty="0"/>
              <a:t>Median age 51 </a:t>
            </a:r>
            <a:r>
              <a:rPr lang="en-US" dirty="0" err="1"/>
              <a:t>yo</a:t>
            </a:r>
            <a:r>
              <a:rPr lang="en-US" dirty="0"/>
              <a:t> (62 </a:t>
            </a:r>
            <a:r>
              <a:rPr lang="en-US" dirty="0" err="1"/>
              <a:t>yo</a:t>
            </a:r>
            <a:r>
              <a:rPr lang="en-US" dirty="0"/>
              <a:t> for KCMEO decedents, 79 </a:t>
            </a:r>
            <a:r>
              <a:rPr lang="en-US" dirty="0" err="1"/>
              <a:t>yo</a:t>
            </a:r>
            <a:r>
              <a:rPr lang="en-US" dirty="0"/>
              <a:t> for all KC residents)</a:t>
            </a:r>
          </a:p>
          <a:p>
            <a:pPr marL="171570" indent="-171570">
              <a:buFont typeface="Arial" charset="0"/>
              <a:buChar char="•"/>
            </a:pPr>
            <a:endParaRPr lang="en-US" baseline="0" dirty="0"/>
          </a:p>
        </p:txBody>
      </p:sp>
      <p:sp>
        <p:nvSpPr>
          <p:cNvPr id="4" name="Slide Number Placeholder 3"/>
          <p:cNvSpPr>
            <a:spLocks noGrp="1"/>
          </p:cNvSpPr>
          <p:nvPr>
            <p:ph type="sldNum" sz="quarter" idx="5"/>
          </p:nvPr>
        </p:nvSpPr>
        <p:spPr/>
        <p:txBody>
          <a:bodyPr/>
          <a:lstStyle/>
          <a:p>
            <a:fld id="{0F909565-36B8-47D8-B831-0C35229A9ED6}" type="slidenum">
              <a:rPr lang="en-US" smtClean="0"/>
              <a:t>24</a:t>
            </a:fld>
            <a:endParaRPr lang="en-US"/>
          </a:p>
        </p:txBody>
      </p:sp>
    </p:spTree>
    <p:extLst>
      <p:ext uri="{BB962C8B-B14F-4D97-AF65-F5344CB8AC3E}">
        <p14:creationId xmlns:p14="http://schemas.microsoft.com/office/powerpoint/2010/main" val="2035074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Over 10 </a:t>
            </a:r>
            <a:r>
              <a:rPr lang="en-US" err="1"/>
              <a:t>yrs</a:t>
            </a:r>
            <a:r>
              <a:rPr lang="en-US"/>
              <a:t>, accidents account for largest proportion of deaths</a:t>
            </a:r>
          </a:p>
          <a:p>
            <a:pPr marL="171450" indent="-171450">
              <a:buFont typeface="Arial" panose="020B0604020202020204" pitchFamily="34" charset="0"/>
              <a:buChar char="•"/>
            </a:pPr>
            <a:r>
              <a:rPr lang="en-US"/>
              <a:t>71% accidental deaths drug OD &amp; poisoning cases, (35% deaths overall)</a:t>
            </a:r>
          </a:p>
          <a:p>
            <a:pPr marL="171450" indent="-171450">
              <a:buFont typeface="Arial" panose="020B0604020202020204" pitchFamily="34" charset="0"/>
              <a:buChar char="•"/>
            </a:pPr>
            <a:r>
              <a:rPr lang="en-US"/>
              <a:t>13% accidental deaths = traffic deaths—large # car vs peds</a:t>
            </a:r>
          </a:p>
          <a:p>
            <a:pPr marL="171450" indent="-171450">
              <a:buFont typeface="Arial" panose="020B0604020202020204" pitchFamily="34" charset="0"/>
              <a:buChar char="•"/>
            </a:pPr>
            <a:r>
              <a:rPr lang="en-US"/>
              <a:t>35% natural deaths</a:t>
            </a:r>
          </a:p>
        </p:txBody>
      </p:sp>
      <p:sp>
        <p:nvSpPr>
          <p:cNvPr id="4" name="Slide Number Placeholder 3"/>
          <p:cNvSpPr>
            <a:spLocks noGrp="1"/>
          </p:cNvSpPr>
          <p:nvPr>
            <p:ph type="sldNum" sz="quarter" idx="5"/>
          </p:nvPr>
        </p:nvSpPr>
        <p:spPr/>
        <p:txBody>
          <a:bodyPr/>
          <a:lstStyle/>
          <a:p>
            <a:fld id="{0F909565-36B8-47D8-B831-0C35229A9ED6}" type="slidenum">
              <a:rPr lang="en-US" smtClean="0"/>
              <a:t>25</a:t>
            </a:fld>
            <a:endParaRPr lang="en-US"/>
          </a:p>
        </p:txBody>
      </p:sp>
    </p:spTree>
    <p:extLst>
      <p:ext uri="{BB962C8B-B14F-4D97-AF65-F5344CB8AC3E}">
        <p14:creationId xmlns:p14="http://schemas.microsoft.com/office/powerpoint/2010/main" val="4091047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Million dollar Murray The New Yorker, tracked care, cost taxpayers $1 million/10 </a:t>
            </a:r>
            <a:r>
              <a:rPr lang="en-US" err="1"/>
              <a:t>yrs</a:t>
            </a:r>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27</a:t>
            </a:fld>
            <a:endParaRPr lang="en-US"/>
          </a:p>
        </p:txBody>
      </p:sp>
    </p:spTree>
    <p:extLst>
      <p:ext uri="{BB962C8B-B14F-4D97-AF65-F5344CB8AC3E}">
        <p14:creationId xmlns:p14="http://schemas.microsoft.com/office/powerpoint/2010/main" val="107268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defTabSz="915040">
              <a:buFont typeface="Arial" charset="0"/>
              <a:buChar char="•"/>
              <a:defRPr/>
            </a:pPr>
            <a:r>
              <a:rPr lang="en-US" baseline="0"/>
              <a:t>Skin &amp; ST problems very common </a:t>
            </a:r>
            <a:r>
              <a:rPr lang="en-US" baseline="0" err="1"/>
              <a:t>esp</a:t>
            </a:r>
            <a:r>
              <a:rPr lang="en-US" baseline="0"/>
              <a:t> involving feet #</a:t>
            </a:r>
          </a:p>
          <a:p>
            <a:pPr marL="171570" indent="-171570" defTabSz="915040">
              <a:buFont typeface="Arial" charset="0"/>
              <a:buChar char="•"/>
              <a:defRPr/>
            </a:pPr>
            <a:r>
              <a:rPr lang="en-US"/>
              <a:t>Often infrequent </a:t>
            </a:r>
            <a:r>
              <a:rPr lang="en-US" err="1"/>
              <a:t>oppor</a:t>
            </a:r>
            <a:r>
              <a:rPr lang="en-US"/>
              <a:t> to remove/change socks/shoes/reliance on shared shower facilities, </a:t>
            </a:r>
            <a:r>
              <a:rPr lang="en-US" err="1"/>
              <a:t>inc</a:t>
            </a:r>
            <a:r>
              <a:rPr lang="en-US"/>
              <a:t> risk fungal infections</a:t>
            </a:r>
            <a:endParaRPr lang="en-US" baseline="0"/>
          </a:p>
          <a:p>
            <a:pPr marL="171570" indent="-171570" defTabSz="915040">
              <a:buFont typeface="Arial" charset="0"/>
              <a:buChar char="•"/>
              <a:defRPr/>
            </a:pPr>
            <a:r>
              <a:rPr lang="en-US" baseline="0"/>
              <a:t>Burns very common—ex propane used for cooking/heat &amp; tent catches on fire, relatively common story is </a:t>
            </a:r>
            <a:r>
              <a:rPr lang="en-US" baseline="0" err="1"/>
              <a:t>pt</a:t>
            </a:r>
            <a:r>
              <a:rPr lang="en-US" baseline="0"/>
              <a:t> who uses opioids falling asleep w/ arm on heater</a:t>
            </a:r>
          </a:p>
          <a:p>
            <a:pPr marL="171570" indent="-171570" defTabSz="915040">
              <a:buFont typeface="Arial" charset="0"/>
              <a:buChar char="•"/>
              <a:defRPr/>
            </a:pPr>
            <a:r>
              <a:rPr lang="en-US" baseline="0"/>
              <a:t>There are Problems related to the mechanics of living homeless </a:t>
            </a:r>
          </a:p>
          <a:p>
            <a:pPr marL="171570" indent="-171570" defTabSz="915040">
              <a:buFont typeface="Arial" charset="0"/>
              <a:buChar char="•"/>
              <a:defRPr/>
            </a:pPr>
            <a:r>
              <a:rPr lang="en-US" baseline="0"/>
              <a:t>Ambulatory lifestyle &amp; ill-fitting shoes result in </a:t>
            </a:r>
            <a:r>
              <a:rPr lang="en-US"/>
              <a:t>Friction blisters, ulcers</a:t>
            </a:r>
          </a:p>
          <a:p>
            <a:pPr marL="171570" indent="-171570" defTabSz="915040">
              <a:buFont typeface="Arial" charset="0"/>
              <a:buChar char="•"/>
              <a:defRPr/>
            </a:pPr>
            <a:r>
              <a:rPr lang="en-US" err="1"/>
              <a:t>Esp</a:t>
            </a:r>
            <a:r>
              <a:rPr lang="en-US"/>
              <a:t> problematic</a:t>
            </a:r>
            <a:r>
              <a:rPr lang="en-US" baseline="0"/>
              <a:t> w/</a:t>
            </a:r>
            <a:r>
              <a:rPr lang="en-US"/>
              <a:t> neuropathic feet from DM or </a:t>
            </a:r>
            <a:r>
              <a:rPr lang="en-US" err="1"/>
              <a:t>EtOH</a:t>
            </a:r>
            <a:r>
              <a:rPr lang="en-US"/>
              <a:t> where </a:t>
            </a:r>
            <a:r>
              <a:rPr lang="en-US" err="1"/>
              <a:t>dec</a:t>
            </a:r>
            <a:r>
              <a:rPr lang="en-US"/>
              <a:t> sensation means skin</a:t>
            </a:r>
            <a:r>
              <a:rPr lang="en-US" baseline="0"/>
              <a:t> trauma can’t be felt and may not be noticed in a timely fashion</a:t>
            </a:r>
          </a:p>
          <a:p>
            <a:pPr marL="171570" indent="-171570" defTabSz="915040">
              <a:buFont typeface="Arial" charset="0"/>
              <a:buChar char="•"/>
              <a:defRPr/>
            </a:pPr>
            <a:r>
              <a:rPr lang="en-US" baseline="0"/>
              <a:t>Ex huge wound </a:t>
            </a:r>
            <a:r>
              <a:rPr lang="en-US" baseline="0" err="1"/>
              <a:t>pt</a:t>
            </a:r>
            <a:r>
              <a:rPr lang="en-US" baseline="0"/>
              <a:t> did not even feel</a:t>
            </a:r>
          </a:p>
          <a:p>
            <a:pPr marL="171570" indent="-171570" defTabSz="915040">
              <a:buFont typeface="Arial" charset="0"/>
              <a:buChar char="•"/>
              <a:defRPr/>
            </a:pPr>
            <a:r>
              <a:rPr lang="en-US" baseline="0"/>
              <a:t>Just as prolonged sitting on long bus/plane trips can cause DVTs that result in PEs, </a:t>
            </a:r>
          </a:p>
          <a:p>
            <a:pPr marL="171570" indent="-171570" defTabSz="915040">
              <a:buFont typeface="Arial" charset="0"/>
              <a:buChar char="•"/>
              <a:defRPr/>
            </a:pPr>
            <a:r>
              <a:rPr lang="en-US" baseline="0"/>
              <a:t>the same happens to those living out of their cars with possessions piled everywhere except the driver’s seat such that sleep sitting up</a:t>
            </a:r>
          </a:p>
          <a:p>
            <a:pPr defTabSz="915040">
              <a:defRPr/>
            </a:pPr>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28</a:t>
            </a:fld>
            <a:endParaRPr lang="en-US"/>
          </a:p>
        </p:txBody>
      </p:sp>
    </p:spTree>
    <p:extLst>
      <p:ext uri="{BB962C8B-B14F-4D97-AF65-F5344CB8AC3E}">
        <p14:creationId xmlns:p14="http://schemas.microsoft.com/office/powerpoint/2010/main" val="3259821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Immersion/Trench Foot</a:t>
            </a:r>
            <a:endParaRPr lang="en-US"/>
          </a:p>
          <a:p>
            <a:r>
              <a:rPr lang="en-US"/>
              <a:t>Wet macerated skin</a:t>
            </a:r>
            <a:endParaRPr lang="en-US">
              <a:ea typeface="Calibri"/>
              <a:cs typeface="Calibri"/>
            </a:endParaRPr>
          </a:p>
        </p:txBody>
      </p:sp>
      <p:sp>
        <p:nvSpPr>
          <p:cNvPr id="4" name="Slide Number Placeholder 3"/>
          <p:cNvSpPr>
            <a:spLocks noGrp="1"/>
          </p:cNvSpPr>
          <p:nvPr>
            <p:ph type="sldNum" sz="quarter" idx="10"/>
          </p:nvPr>
        </p:nvSpPr>
        <p:spPr/>
        <p:txBody>
          <a:bodyPr/>
          <a:lstStyle/>
          <a:p>
            <a:fld id="{0F909565-36B8-47D8-B831-0C35229A9ED6}" type="slidenum">
              <a:rPr lang="en-US" smtClean="0"/>
              <a:t>29</a:t>
            </a:fld>
            <a:endParaRPr lang="en-US"/>
          </a:p>
        </p:txBody>
      </p:sp>
    </p:spTree>
    <p:extLst>
      <p:ext uri="{BB962C8B-B14F-4D97-AF65-F5344CB8AC3E}">
        <p14:creationId xmlns:p14="http://schemas.microsoft.com/office/powerpoint/2010/main" val="2198721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a:buFont typeface="Arial" charset="0"/>
              <a:buChar char="•"/>
            </a:pPr>
            <a:r>
              <a:rPr lang="en-US"/>
              <a:t>Case of frostbite managed at respite</a:t>
            </a:r>
          </a:p>
          <a:p>
            <a:pPr marL="171570" indent="-171570">
              <a:buFont typeface="Arial" charset="0"/>
              <a:buChar char="•"/>
            </a:pPr>
            <a:r>
              <a:rPr lang="en-US"/>
              <a:t>Numerous</a:t>
            </a:r>
            <a:r>
              <a:rPr lang="en-US" baseline="0"/>
              <a:t> cases every year, even in milder winters</a:t>
            </a:r>
          </a:p>
          <a:p>
            <a:pPr marL="171570" indent="-171570">
              <a:buFont typeface="Arial" charset="0"/>
              <a:buChar char="•"/>
            </a:pPr>
            <a:r>
              <a:rPr lang="en-US" baseline="0"/>
              <a:t>Feet get wet in the rain, maybe they are sticking outside of the blankets, often underlying PAD w/ poor perfusion, dehydration, neuropathic numbness or not removing shoes delays presentation</a:t>
            </a:r>
          </a:p>
        </p:txBody>
      </p:sp>
      <p:sp>
        <p:nvSpPr>
          <p:cNvPr id="4" name="Slide Number Placeholder 3"/>
          <p:cNvSpPr>
            <a:spLocks noGrp="1"/>
          </p:cNvSpPr>
          <p:nvPr>
            <p:ph type="sldNum" sz="quarter" idx="10"/>
          </p:nvPr>
        </p:nvSpPr>
        <p:spPr/>
        <p:txBody>
          <a:bodyPr/>
          <a:lstStyle/>
          <a:p>
            <a:fld id="{0F909565-36B8-47D8-B831-0C35229A9ED6}" type="slidenum">
              <a:rPr lang="en-US" smtClean="0"/>
              <a:t>30</a:t>
            </a:fld>
            <a:endParaRPr lang="en-US"/>
          </a:p>
        </p:txBody>
      </p:sp>
    </p:spTree>
    <p:extLst>
      <p:ext uri="{BB962C8B-B14F-4D97-AF65-F5344CB8AC3E}">
        <p14:creationId xmlns:p14="http://schemas.microsoft.com/office/powerpoint/2010/main" val="2809310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Pt thought he was previously a surgeon &amp;</a:t>
            </a:r>
            <a:r>
              <a:rPr lang="en-US" baseline="0"/>
              <a:t> would heal fine, declined amputation</a:t>
            </a:r>
          </a:p>
          <a:p>
            <a:r>
              <a:rPr lang="en-US" baseline="0"/>
              <a:t>Referred to APS for self-neglect, somehow triggered him in the system</a:t>
            </a:r>
          </a:p>
          <a:p>
            <a:r>
              <a:rPr lang="en-US" baseline="0"/>
              <a:t>Call that pt’s bro had died and pt was due to inherit~ $500K</a:t>
            </a:r>
          </a:p>
          <a:p>
            <a:r>
              <a:rPr lang="en-US" baseline="0"/>
              <a:t>Past 30 </a:t>
            </a:r>
            <a:r>
              <a:rPr lang="en-US" baseline="0" err="1"/>
              <a:t>yrs</a:t>
            </a:r>
            <a:r>
              <a:rPr lang="en-US" baseline="0"/>
              <a:t> family thought pt was dead, registered him as deceased</a:t>
            </a:r>
          </a:p>
          <a:p>
            <a:r>
              <a:rPr lang="en-US" baseline="0"/>
              <a:t>(Needs payee)</a:t>
            </a:r>
            <a:endParaRPr lang="en-US"/>
          </a:p>
        </p:txBody>
      </p:sp>
      <p:sp>
        <p:nvSpPr>
          <p:cNvPr id="4" name="Slide Number Placeholder 3"/>
          <p:cNvSpPr>
            <a:spLocks noGrp="1"/>
          </p:cNvSpPr>
          <p:nvPr>
            <p:ph type="sldNum" sz="quarter" idx="10"/>
          </p:nvPr>
        </p:nvSpPr>
        <p:spPr/>
        <p:txBody>
          <a:bodyPr/>
          <a:lstStyle/>
          <a:p>
            <a:fld id="{0F909565-36B8-47D8-B831-0C35229A9ED6}" type="slidenum">
              <a:rPr lang="en-US" smtClean="0"/>
              <a:t>31</a:t>
            </a:fld>
            <a:endParaRPr lang="en-US"/>
          </a:p>
        </p:txBody>
      </p:sp>
    </p:spTree>
    <p:extLst>
      <p:ext uri="{BB962C8B-B14F-4D97-AF65-F5344CB8AC3E}">
        <p14:creationId xmlns:p14="http://schemas.microsoft.com/office/powerpoint/2010/main" val="2418280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defTabSz="915040">
              <a:buFont typeface="Arial" charset="0"/>
              <a:buChar char="•"/>
              <a:defRPr/>
            </a:pPr>
            <a:r>
              <a:rPr lang="en-US"/>
              <a:t>TB Rates &gt; 40X higher. (</a:t>
            </a:r>
            <a:r>
              <a:rPr lang="en-US" err="1"/>
              <a:t>Fazel</a:t>
            </a:r>
            <a:r>
              <a:rPr lang="en-US"/>
              <a:t>, 2014 Lancet)</a:t>
            </a:r>
          </a:p>
          <a:p>
            <a:pPr marL="171570" indent="-171570" defTabSz="915040">
              <a:buFont typeface="Arial" charset="0"/>
              <a:buChar char="•"/>
              <a:defRPr/>
            </a:pPr>
            <a:r>
              <a:rPr lang="en-US"/>
              <a:t>&amp; many present w/ advanced </a:t>
            </a:r>
            <a:r>
              <a:rPr lang="en-US" err="1"/>
              <a:t>dz</a:t>
            </a:r>
            <a:endParaRPr lang="en-US"/>
          </a:p>
          <a:p>
            <a:pPr marL="171570" indent="-171570" defTabSz="915040">
              <a:buFont typeface="Arial" charset="0"/>
              <a:buChar char="•"/>
              <a:defRPr/>
            </a:pPr>
            <a:endParaRPr lang="en-US"/>
          </a:p>
          <a:p>
            <a:pPr marL="171570" indent="-171570" defTabSz="915040">
              <a:buFont typeface="Arial" charset="0"/>
              <a:buChar char="•"/>
              <a:defRPr/>
            </a:pPr>
            <a:r>
              <a:rPr lang="en-US"/>
              <a:t>lice vectors for Bartonella Quintana, bac infection </a:t>
            </a:r>
            <a:r>
              <a:rPr lang="en-US" err="1"/>
              <a:t>assoc</a:t>
            </a:r>
            <a:r>
              <a:rPr lang="en-US"/>
              <a:t> w/ septic arthritis and endocarditis</a:t>
            </a:r>
          </a:p>
          <a:p>
            <a:pPr marL="171570" indent="-171570" defTabSz="915040">
              <a:buFont typeface="Arial" charset="0"/>
              <a:buChar char="•"/>
              <a:defRPr/>
            </a:pPr>
            <a:endParaRPr lang="en-US"/>
          </a:p>
          <a:p>
            <a:pPr marL="171570" indent="-171570" defTabSz="915040">
              <a:buFont typeface="Arial" charset="0"/>
              <a:buChar char="•"/>
              <a:defRPr/>
            </a:pPr>
            <a:endParaRPr lang="en-US"/>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32</a:t>
            </a:fld>
            <a:endParaRPr lang="en-US"/>
          </a:p>
        </p:txBody>
      </p:sp>
    </p:spTree>
    <p:extLst>
      <p:ext uri="{BB962C8B-B14F-4D97-AF65-F5344CB8AC3E}">
        <p14:creationId xmlns:p14="http://schemas.microsoft.com/office/powerpoint/2010/main" val="194529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appreciate this opportunity to present today.  Thank you for your interest in care for People experiencing homelessness.</a:t>
            </a:r>
          </a:p>
          <a:p>
            <a:pPr marL="171450" indent="-171450">
              <a:buFont typeface="Arial" panose="020B0604020202020204" pitchFamily="34" charset="0"/>
              <a:buChar char="•"/>
            </a:pPr>
            <a:r>
              <a:rPr lang="en-US" dirty="0"/>
              <a:t>I wish there were time for me to hear about your interest in this topic &amp; how you intersect with HCH</a:t>
            </a:r>
          </a:p>
          <a:p>
            <a:pPr marL="0" indent="0">
              <a:buFont typeface="Arial" panose="020B0604020202020204" pitchFamily="34" charset="0"/>
              <a:buNone/>
            </a:pPr>
            <a:r>
              <a:rPr lang="en-US" dirty="0"/>
              <a:t>* This work has deepened my insights into human struggle, inequity and resiliency.</a:t>
            </a:r>
          </a:p>
          <a:p>
            <a:pPr marL="171450" indent="-171450">
              <a:buFont typeface="Arial" panose="020B0604020202020204" pitchFamily="34" charset="0"/>
              <a:buChar char="•"/>
            </a:pPr>
            <a:r>
              <a:rPr lang="en-US" dirty="0"/>
              <a:t>I am grateful to the many pts who have shared their stories with me.</a:t>
            </a:r>
          </a:p>
          <a:p>
            <a:pPr marL="171450" indent="-171450">
              <a:buFont typeface="Arial" panose="020B0604020202020204" pitchFamily="34" charset="0"/>
              <a:buChar char="•"/>
            </a:pPr>
            <a:r>
              <a:rPr lang="en-US" dirty="0"/>
              <a:t>It is a luxury to work in a setting where, for the most part, I can provide indicated care, regardless of my pts’ ability to pay. </a:t>
            </a:r>
          </a:p>
          <a:p>
            <a:pPr marL="171450" indent="-171450">
              <a:buFont typeface="Arial" panose="020B0604020202020204" pitchFamily="34" charset="0"/>
              <a:buChar char="•"/>
            </a:pPr>
            <a:r>
              <a:rPr lang="en-US" dirty="0"/>
              <a:t> I </a:t>
            </a:r>
            <a:r>
              <a:rPr lang="en-US" dirty="0" err="1"/>
              <a:t>apprec</a:t>
            </a:r>
            <a:r>
              <a:rPr lang="en-US" dirty="0"/>
              <a:t> working in a state that values &amp; supports this needed care.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0F909565-36B8-47D8-B831-0C35229A9ED6}" type="slidenum">
              <a:rPr lang="en-US" smtClean="0"/>
              <a:t>5</a:t>
            </a:fld>
            <a:endParaRPr lang="en-US"/>
          </a:p>
        </p:txBody>
      </p:sp>
    </p:spTree>
    <p:extLst>
      <p:ext uri="{BB962C8B-B14F-4D97-AF65-F5344CB8AC3E}">
        <p14:creationId xmlns:p14="http://schemas.microsoft.com/office/powerpoint/2010/main" val="2696836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a:buFont typeface="Arial" charset="0"/>
              <a:buChar char="•"/>
            </a:pPr>
            <a:r>
              <a:rPr lang="en-US" baseline="0"/>
              <a:t>Often not recognized, </a:t>
            </a:r>
            <a:r>
              <a:rPr lang="en-US" baseline="0" err="1"/>
              <a:t>inpt</a:t>
            </a:r>
            <a:r>
              <a:rPr lang="en-US" baseline="0"/>
              <a:t> pts are in bed urinal at bedside, nurse administers meds</a:t>
            </a:r>
          </a:p>
          <a:p>
            <a:pPr marL="171570" indent="-171570">
              <a:buFont typeface="Arial" charset="0"/>
              <a:buChar char="•"/>
            </a:pPr>
            <a:r>
              <a:rPr lang="en-US" baseline="0"/>
              <a:t>Once these pts come to respite where they are not staying in bed</a:t>
            </a:r>
          </a:p>
          <a:p>
            <a:pPr marL="171570" indent="-171570">
              <a:buFont typeface="Arial" charset="0"/>
              <a:buChar char="•"/>
            </a:pPr>
            <a:r>
              <a:rPr lang="en-US" baseline="0"/>
              <a:t>Can’t find their room, can’t manage their meds, s/t ADL deficits (</a:t>
            </a:r>
            <a:r>
              <a:rPr lang="en-US" baseline="0" err="1"/>
              <a:t>usu</a:t>
            </a:r>
            <a:r>
              <a:rPr lang="en-US" baseline="0"/>
              <a:t> ask for PT/OT </a:t>
            </a:r>
            <a:r>
              <a:rPr lang="en-US" baseline="0" err="1"/>
              <a:t>evals</a:t>
            </a:r>
            <a:r>
              <a:rPr lang="en-US" baseline="0"/>
              <a:t> before accepting)</a:t>
            </a:r>
          </a:p>
          <a:p>
            <a:pPr marL="171570" indent="-171570" defTabSz="915040">
              <a:buFont typeface="Arial" charset="0"/>
              <a:buChar char="•"/>
              <a:defRPr/>
            </a:pPr>
            <a:r>
              <a:rPr lang="en-US"/>
              <a:t>Pts</a:t>
            </a:r>
            <a:r>
              <a:rPr lang="en-US" baseline="0"/>
              <a:t> w/ Cog impairment &amp; TBI very much fall through the cracks</a:t>
            </a:r>
          </a:p>
          <a:p>
            <a:pPr marL="171570" indent="-171570" defTabSz="915040">
              <a:buFont typeface="Arial" charset="0"/>
              <a:buChar char="•"/>
              <a:defRPr/>
            </a:pPr>
            <a:endParaRPr lang="en-US" baseline="0"/>
          </a:p>
          <a:p>
            <a:pPr marL="171570" indent="-171570" defTabSz="915040">
              <a:buFont typeface="Arial" charset="0"/>
              <a:buChar char="•"/>
              <a:defRPr/>
            </a:pPr>
            <a:r>
              <a:rPr lang="en-US" baseline="0"/>
              <a:t>Case </a:t>
            </a:r>
            <a:r>
              <a:rPr lang="en-US" baseline="0" err="1"/>
              <a:t>mgmt</a:t>
            </a:r>
            <a:r>
              <a:rPr lang="en-US" baseline="0"/>
              <a:t> programs specifically for pts w/ MH and SUDs, don’t accept pts w/ primary problem of cog d/o</a:t>
            </a:r>
          </a:p>
          <a:p>
            <a:pPr marL="171570" indent="-171570" defTabSz="915040">
              <a:buFont typeface="Arial" charset="0"/>
              <a:buChar char="•"/>
              <a:defRPr/>
            </a:pPr>
            <a:r>
              <a:rPr lang="en-US" baseline="0"/>
              <a:t>AFHs &amp; SNFs often don’t accept pts living homeless or have h/o SUD</a:t>
            </a:r>
          </a:p>
          <a:p>
            <a:pPr marL="171570" indent="-171570" defTabSz="915040">
              <a:buFont typeface="Arial" charset="0"/>
              <a:buChar char="•"/>
              <a:defRPr/>
            </a:pPr>
            <a:r>
              <a:rPr lang="en-US" baseline="0"/>
              <a:t>&amp; generally don’t have experience in TIC and don’t follow HR philosophies such that the pts leave or are asked to leave</a:t>
            </a:r>
          </a:p>
          <a:p>
            <a:pPr marL="171570" indent="-171570" defTabSz="915040">
              <a:buFont typeface="Arial" charset="0"/>
              <a:buChar char="•"/>
              <a:defRPr/>
            </a:pPr>
            <a:r>
              <a:rPr lang="en-US" i="1"/>
              <a:t>TBI 38-53% (</a:t>
            </a:r>
            <a:r>
              <a:rPr lang="en-US" i="1" err="1"/>
              <a:t>topolovoc-Vranic</a:t>
            </a:r>
            <a:r>
              <a:rPr lang="en-US" i="1"/>
              <a:t>, 2012), </a:t>
            </a:r>
            <a:r>
              <a:rPr lang="en-US"/>
              <a:t>TBI risk factor for becoming and remaining homeless (</a:t>
            </a:r>
            <a:r>
              <a:rPr lang="en-US" err="1"/>
              <a:t>topolovoc</a:t>
            </a:r>
            <a:r>
              <a:rPr lang="en-US"/>
              <a:t>,</a:t>
            </a:r>
          </a:p>
          <a:p>
            <a:pPr marL="171570" indent="-171570" defTabSz="915040">
              <a:buFont typeface="Arial" charset="0"/>
              <a:buChar char="•"/>
              <a:defRPr/>
            </a:pPr>
            <a:r>
              <a:rPr lang="en-US"/>
              <a:t>w/ aging, incidence of age-related conditions </a:t>
            </a:r>
            <a:r>
              <a:rPr lang="en-US" err="1"/>
              <a:t>inc</a:t>
            </a:r>
            <a:r>
              <a:rPr lang="en-US"/>
              <a:t> cog impairment and </a:t>
            </a:r>
            <a:r>
              <a:rPr lang="en-US" err="1"/>
              <a:t>fxn</a:t>
            </a:r>
            <a:r>
              <a:rPr lang="en-US"/>
              <a:t> decline in homeless pop has increased, </a:t>
            </a:r>
            <a:r>
              <a:rPr lang="en-US" err="1"/>
              <a:t>fazell</a:t>
            </a:r>
            <a:r>
              <a:rPr lang="en-US"/>
              <a:t>, 2014 lancet</a:t>
            </a:r>
          </a:p>
          <a:p>
            <a:pPr marL="171570" indent="-171570" defTabSz="915040">
              <a:buFont typeface="Arial" charset="0"/>
              <a:buChar char="•"/>
              <a:defRPr/>
            </a:pPr>
            <a:r>
              <a:rPr lang="en-US"/>
              <a:t> </a:t>
            </a:r>
          </a:p>
          <a:p>
            <a:pPr marL="171570" indent="-171570" defTabSz="915040">
              <a:buFont typeface="Arial" charset="0"/>
              <a:buChar char="•"/>
              <a:defRPr/>
            </a:pPr>
            <a:endParaRPr lang="en-US" baseline="0"/>
          </a:p>
        </p:txBody>
      </p:sp>
      <p:sp>
        <p:nvSpPr>
          <p:cNvPr id="4" name="Slide Number Placeholder 3"/>
          <p:cNvSpPr>
            <a:spLocks noGrp="1"/>
          </p:cNvSpPr>
          <p:nvPr>
            <p:ph type="sldNum" sz="quarter" idx="10"/>
          </p:nvPr>
        </p:nvSpPr>
        <p:spPr/>
        <p:txBody>
          <a:bodyPr/>
          <a:lstStyle/>
          <a:p>
            <a:fld id="{0F909565-36B8-47D8-B831-0C35229A9ED6}" type="slidenum">
              <a:rPr lang="en-US" smtClean="0"/>
              <a:t>33</a:t>
            </a:fld>
            <a:endParaRPr lang="en-US"/>
          </a:p>
        </p:txBody>
      </p:sp>
    </p:spTree>
    <p:extLst>
      <p:ext uri="{BB962C8B-B14F-4D97-AF65-F5344CB8AC3E}">
        <p14:creationId xmlns:p14="http://schemas.microsoft.com/office/powerpoint/2010/main" val="2083412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Homelessness not just housing instability but also potential interruptions of employment, education, health care &amp; psychosocial </a:t>
            </a:r>
            <a:r>
              <a:rPr lang="en-US" err="1"/>
              <a:t>fxn</a:t>
            </a:r>
            <a:endParaRPr lang="en-US"/>
          </a:p>
          <a:p>
            <a:pPr defTabSz="915040">
              <a:defRPr/>
            </a:pPr>
            <a:r>
              <a:rPr lang="en-US"/>
              <a:t>MH and SUD both </a:t>
            </a:r>
            <a:r>
              <a:rPr lang="en-US" err="1"/>
              <a:t>inc</a:t>
            </a:r>
            <a:r>
              <a:rPr lang="en-US"/>
              <a:t> risk of and are exacerbated by homelessness</a:t>
            </a:r>
          </a:p>
          <a:p>
            <a:pPr defTabSz="915040">
              <a:defRPr/>
            </a:pPr>
            <a:r>
              <a:rPr lang="en-US"/>
              <a:t>HOW MANY FEEL FAIRLY FAMILIAR WITH THE CONCEPT OF TRAUMA INFORMED CARE?</a:t>
            </a:r>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34</a:t>
            </a:fld>
            <a:endParaRPr lang="en-US"/>
          </a:p>
        </p:txBody>
      </p:sp>
    </p:spTree>
    <p:extLst>
      <p:ext uri="{BB962C8B-B14F-4D97-AF65-F5344CB8AC3E}">
        <p14:creationId xmlns:p14="http://schemas.microsoft.com/office/powerpoint/2010/main" val="327307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the time to advocate/refer connect w/ network/refer—Case management</a:t>
            </a:r>
          </a:p>
          <a:p>
            <a:r>
              <a:rPr lang="en-US"/>
              <a:t>Advocacy—joint replacement, dialysis (health literacy)</a:t>
            </a:r>
          </a:p>
          <a:p>
            <a:pPr lvl="1"/>
            <a:r>
              <a:rPr lang="en-US"/>
              <a:t>TIC:  Rebuild trust in health care system</a:t>
            </a:r>
          </a:p>
          <a:p>
            <a:pPr lvl="1"/>
            <a:r>
              <a:rPr lang="en-US"/>
              <a:t>Sensitive to physical/emotional boundaries</a:t>
            </a:r>
          </a:p>
          <a:p>
            <a:pPr lvl="1"/>
            <a:r>
              <a:rPr lang="en-US"/>
              <a:t>Anticipate unexpected triggers, don’t personalize negative responses</a:t>
            </a:r>
          </a:p>
          <a:p>
            <a:pPr lvl="1"/>
            <a:r>
              <a:rPr lang="en-US"/>
              <a:t>Allow patient to dictate pace of visits, assessments</a:t>
            </a:r>
          </a:p>
          <a:p>
            <a:pPr lvl="1"/>
            <a:r>
              <a:rPr lang="en-US"/>
              <a:t>Seek permission during physical exam &amp;</a:t>
            </a:r>
            <a:r>
              <a:rPr lang="en-US" baseline="0"/>
              <a:t> care</a:t>
            </a:r>
            <a:r>
              <a:rPr lang="en-US"/>
              <a:t>,</a:t>
            </a:r>
          </a:p>
          <a:p>
            <a:pPr lvl="1"/>
            <a:r>
              <a:rPr lang="en-US"/>
              <a:t>Offer safe use counseling</a:t>
            </a:r>
          </a:p>
          <a:p>
            <a:pPr lvl="1"/>
            <a:r>
              <a:rPr lang="en-US"/>
              <a:t>Shame</a:t>
            </a:r>
            <a:r>
              <a:rPr lang="en-US" baseline="0"/>
              <a:t> </a:t>
            </a:r>
            <a:r>
              <a:rPr lang="en-US" baseline="0">
                <a:sym typeface="Wingdings" panose="05000000000000000000" pitchFamily="2" charset="2"/>
              </a:rPr>
              <a:t> </a:t>
            </a:r>
            <a:r>
              <a:rPr lang="en-US"/>
              <a:t>Reluctance around exam, use normalizing language (decayed teeth, malodorous feet) “I see all kinds of teeth, it doesn’t bother me”</a:t>
            </a:r>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35</a:t>
            </a:fld>
            <a:endParaRPr lang="en-US"/>
          </a:p>
        </p:txBody>
      </p:sp>
    </p:spTree>
    <p:extLst>
      <p:ext uri="{BB962C8B-B14F-4D97-AF65-F5344CB8AC3E}">
        <p14:creationId xmlns:p14="http://schemas.microsoft.com/office/powerpoint/2010/main" val="2490210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Bears mentioning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Inadequate Housing Supply &amp; Process Barriers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COVID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Asking who is helping pt w/ housing—steer towards housing case </a:t>
            </a:r>
            <a:r>
              <a:rPr lang="en-US" altLang="en-US" sz="1200" dirty="0" err="1"/>
              <a:t>mgr</a:t>
            </a:r>
            <a:endParaRPr lang="en-US" altLang="en-US" sz="1200" dirty="0"/>
          </a:p>
          <a:p>
            <a:endParaRPr lang="en-US" dirty="0"/>
          </a:p>
        </p:txBody>
      </p:sp>
      <p:sp>
        <p:nvSpPr>
          <p:cNvPr id="4" name="Slide Number Placeholder 3"/>
          <p:cNvSpPr>
            <a:spLocks noGrp="1"/>
          </p:cNvSpPr>
          <p:nvPr>
            <p:ph type="sldNum" sz="quarter" idx="5"/>
          </p:nvPr>
        </p:nvSpPr>
        <p:spPr/>
        <p:txBody>
          <a:bodyPr/>
          <a:lstStyle/>
          <a:p>
            <a:fld id="{0F909565-36B8-47D8-B831-0C35229A9ED6}" type="slidenum">
              <a:rPr lang="en-US" smtClean="0"/>
              <a:t>36</a:t>
            </a:fld>
            <a:endParaRPr lang="en-US"/>
          </a:p>
        </p:txBody>
      </p:sp>
    </p:spTree>
    <p:extLst>
      <p:ext uri="{BB962C8B-B14F-4D97-AF65-F5344CB8AC3E}">
        <p14:creationId xmlns:p14="http://schemas.microsoft.com/office/powerpoint/2010/main" val="2001098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a:t>Navigating care needs requires creativity, thinking o/s the box to manage unique situations not</a:t>
            </a:r>
            <a:r>
              <a:rPr lang="en-US" baseline="0"/>
              <a:t> previously encountered</a:t>
            </a:r>
          </a:p>
          <a:p>
            <a:pPr defTabSz="915040">
              <a:defRPr/>
            </a:pPr>
            <a:r>
              <a:rPr lang="en-US" baseline="0"/>
              <a:t>Individualized care plans—insulin OD—daily dose in clinic, pre-fill syringes for staff at housing, dose </a:t>
            </a:r>
            <a:r>
              <a:rPr lang="en-US" baseline="0" err="1"/>
              <a:t>dilantin</a:t>
            </a:r>
            <a:r>
              <a:rPr lang="en-US" baseline="0"/>
              <a:t> daily, not dose </a:t>
            </a:r>
            <a:r>
              <a:rPr lang="en-US" baseline="0" err="1"/>
              <a:t>wkends</a:t>
            </a:r>
            <a:r>
              <a:rPr lang="en-US" baseline="0"/>
              <a:t>, higher dose during the week</a:t>
            </a:r>
          </a:p>
          <a:p>
            <a:pPr defTabSz="915040">
              <a:defRPr/>
            </a:pPr>
            <a:r>
              <a:rPr lang="en-US" baseline="0"/>
              <a:t>Dance in the grey—decision-making</a:t>
            </a:r>
            <a:endParaRPr lang="en-US"/>
          </a:p>
          <a:p>
            <a:r>
              <a:rPr lang="en-US"/>
              <a:t>Case manager escorts, possible future peer navigators</a:t>
            </a:r>
          </a:p>
          <a:p>
            <a:r>
              <a:rPr lang="en-US"/>
              <a:t>SW at Primary care clinic—warm hand-off</a:t>
            </a:r>
          </a:p>
          <a:p>
            <a:r>
              <a:rPr lang="en-US"/>
              <a:t>Temper expectations</a:t>
            </a:r>
          </a:p>
        </p:txBody>
      </p:sp>
      <p:sp>
        <p:nvSpPr>
          <p:cNvPr id="4" name="Slide Number Placeholder 3"/>
          <p:cNvSpPr>
            <a:spLocks noGrp="1"/>
          </p:cNvSpPr>
          <p:nvPr>
            <p:ph type="sldNum" sz="quarter" idx="5"/>
          </p:nvPr>
        </p:nvSpPr>
        <p:spPr/>
        <p:txBody>
          <a:bodyPr/>
          <a:lstStyle/>
          <a:p>
            <a:fld id="{0F909565-36B8-47D8-B831-0C35229A9ED6}" type="slidenum">
              <a:rPr lang="en-US" smtClean="0"/>
              <a:t>37</a:t>
            </a:fld>
            <a:endParaRPr lang="en-US"/>
          </a:p>
        </p:txBody>
      </p:sp>
    </p:spTree>
    <p:extLst>
      <p:ext uri="{BB962C8B-B14F-4D97-AF65-F5344CB8AC3E}">
        <p14:creationId xmlns:p14="http://schemas.microsoft.com/office/powerpoint/2010/main" val="2488139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040">
              <a:defRPr/>
            </a:pPr>
            <a:r>
              <a:rPr lang="en-US"/>
              <a:t>There needs to be intentional strategizing to optimize med adherence</a:t>
            </a:r>
          </a:p>
          <a:p>
            <a:pPr defTabSz="915040">
              <a:defRPr/>
            </a:pPr>
            <a:r>
              <a:rPr lang="en-US"/>
              <a:t>blister packs, RN </a:t>
            </a:r>
            <a:r>
              <a:rPr lang="en-US" err="1"/>
              <a:t>mediset</a:t>
            </a:r>
            <a:r>
              <a:rPr lang="en-US"/>
              <a:t> fills, on-site med admin</a:t>
            </a:r>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38</a:t>
            </a:fld>
            <a:endParaRPr lang="en-US"/>
          </a:p>
        </p:txBody>
      </p:sp>
    </p:spTree>
    <p:extLst>
      <p:ext uri="{BB962C8B-B14F-4D97-AF65-F5344CB8AC3E}">
        <p14:creationId xmlns:p14="http://schemas.microsoft.com/office/powerpoint/2010/main" val="448099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570" indent="-171570">
              <a:buFont typeface="Arial" charset="0"/>
              <a:buChar char="•"/>
            </a:pPr>
            <a:r>
              <a:rPr lang="en-US"/>
              <a:t>1</a:t>
            </a:r>
            <a:r>
              <a:rPr lang="en-US" baseline="30000"/>
              <a:t>st</a:t>
            </a:r>
            <a:r>
              <a:rPr lang="en-US"/>
              <a:t> Have</a:t>
            </a:r>
            <a:r>
              <a:rPr lang="en-US" baseline="0"/>
              <a:t> to work to </a:t>
            </a:r>
            <a:r>
              <a:rPr lang="en-US"/>
              <a:t>rebuild </a:t>
            </a:r>
            <a:r>
              <a:rPr lang="en-US" err="1"/>
              <a:t>pt</a:t>
            </a:r>
            <a:r>
              <a:rPr lang="en-US"/>
              <a:t> trust in health care system</a:t>
            </a:r>
          </a:p>
          <a:p>
            <a:pPr marL="171570" indent="-171570">
              <a:buFont typeface="Arial" charset="0"/>
              <a:buChar char="•"/>
            </a:pPr>
            <a:r>
              <a:rPr lang="en-US" baseline="0"/>
              <a:t>Living homeless not sufficiently informative, where sleeping, how long stay, how long been w/o housing</a:t>
            </a:r>
          </a:p>
          <a:p>
            <a:pPr marL="171570" indent="-171570">
              <a:buFont typeface="Arial" charset="0"/>
              <a:buChar char="•"/>
            </a:pPr>
            <a:r>
              <a:rPr lang="en-US" baseline="0"/>
              <a:t>#</a:t>
            </a:r>
          </a:p>
          <a:p>
            <a:pPr marL="171570" indent="-171570" defTabSz="915040">
              <a:buFont typeface="Arial" charset="0"/>
              <a:buChar char="•"/>
              <a:defRPr/>
            </a:pPr>
            <a:r>
              <a:rPr lang="en-US"/>
              <a:t>Feet: Normalize if embarrassed about feet/mouth</a:t>
            </a:r>
          </a:p>
          <a:p>
            <a:pPr marL="171570" indent="-171570" defTabSz="915040">
              <a:buFont typeface="Arial" charset="0"/>
              <a:buChar char="•"/>
              <a:defRPr/>
            </a:pPr>
            <a:r>
              <a:rPr lang="en-US" baseline="0"/>
              <a:t>Non-acute</a:t>
            </a:r>
          </a:p>
          <a:p>
            <a:pPr marL="171570" indent="-171570" defTabSz="915040">
              <a:buFont typeface="Arial" charset="0"/>
              <a:buChar char="•"/>
              <a:defRPr/>
            </a:pPr>
            <a:r>
              <a:rPr lang="en-US"/>
              <a:t>½</a:t>
            </a:r>
            <a:r>
              <a:rPr lang="en-US" baseline="0"/>
              <a:t> Hep A vaccines 95% effective</a:t>
            </a:r>
          </a:p>
          <a:p>
            <a:pPr marL="171570" indent="-171570">
              <a:buFont typeface="Arial" charset="0"/>
              <a:buChar char="•"/>
            </a:pPr>
            <a:r>
              <a:rPr lang="en-US" baseline="0"/>
              <a:t>OD prevention and ask </a:t>
            </a:r>
            <a:r>
              <a:rPr lang="en-US"/>
              <a:t>Do you inject or smoke, use alone</a:t>
            </a:r>
            <a:r>
              <a:rPr lang="en-US" baseline="0"/>
              <a:t> or not, if </a:t>
            </a:r>
            <a:r>
              <a:rPr lang="en-US" baseline="0" err="1"/>
              <a:t>pt</a:t>
            </a:r>
            <a:r>
              <a:rPr lang="en-US" baseline="0"/>
              <a:t> agrees to counseling, offer </a:t>
            </a:r>
            <a:r>
              <a:rPr lang="en-US"/>
              <a:t>safer injection techniques, tips to avoid OD</a:t>
            </a:r>
          </a:p>
          <a:p>
            <a:pPr defTabSz="915040">
              <a:defRPr/>
            </a:pPr>
            <a:endParaRPr lang="en-US"/>
          </a:p>
          <a:p>
            <a:pPr defTabSz="915040">
              <a:defRPr/>
            </a:pPr>
            <a:r>
              <a:rPr lang="en-US" i="1"/>
              <a:t>TBI screening for h/o brain injury w/ LOC &gt; 30 minutes, LOC w/I past 6 </a:t>
            </a:r>
            <a:r>
              <a:rPr lang="en-US" i="1" err="1"/>
              <a:t>mo</a:t>
            </a:r>
            <a:r>
              <a:rPr lang="en-US" i="1"/>
              <a:t>, apparent or reported cognitive impairment during interview</a:t>
            </a:r>
          </a:p>
          <a:p>
            <a:pPr defTabSz="915040">
              <a:defRPr/>
            </a:pPr>
            <a:r>
              <a:rPr lang="en-US" i="1"/>
              <a:t>Screening tests along with acute care, clear plan for follow up of results (visit if no phone), partner w/ patients to determine order and priority</a:t>
            </a:r>
          </a:p>
          <a:p>
            <a:pPr defTabSz="915040">
              <a:defRPr/>
            </a:pPr>
            <a:r>
              <a:rPr lang="en-US" i="1"/>
              <a:t>50/&gt; cognition, incontinence, falls</a:t>
            </a:r>
          </a:p>
          <a:p>
            <a:pPr defTabSz="915040">
              <a:defRPr/>
            </a:pPr>
            <a:endParaRPr lang="en-US"/>
          </a:p>
          <a:p>
            <a:pPr defTabSz="915040">
              <a:defRPr/>
            </a:pPr>
            <a:endParaRPr lang="en-US"/>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39</a:t>
            </a:fld>
            <a:endParaRPr lang="en-US"/>
          </a:p>
        </p:txBody>
      </p:sp>
    </p:spTree>
    <p:extLst>
      <p:ext uri="{BB962C8B-B14F-4D97-AF65-F5344CB8AC3E}">
        <p14:creationId xmlns:p14="http://schemas.microsoft.com/office/powerpoint/2010/main" val="2318769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TIC approach rec</a:t>
            </a:r>
          </a:p>
        </p:txBody>
      </p:sp>
      <p:sp>
        <p:nvSpPr>
          <p:cNvPr id="4" name="Slide Number Placeholder 3"/>
          <p:cNvSpPr>
            <a:spLocks noGrp="1"/>
          </p:cNvSpPr>
          <p:nvPr>
            <p:ph type="sldNum" sz="quarter" idx="5"/>
          </p:nvPr>
        </p:nvSpPr>
        <p:spPr/>
        <p:txBody>
          <a:bodyPr/>
          <a:lstStyle/>
          <a:p>
            <a:fld id="{0F909565-36B8-47D8-B831-0C35229A9ED6}" type="slidenum">
              <a:rPr lang="en-US" smtClean="0"/>
              <a:t>40</a:t>
            </a:fld>
            <a:endParaRPr lang="en-US"/>
          </a:p>
        </p:txBody>
      </p:sp>
    </p:spTree>
    <p:extLst>
      <p:ext uri="{BB962C8B-B14F-4D97-AF65-F5344CB8AC3E}">
        <p14:creationId xmlns:p14="http://schemas.microsoft.com/office/powerpoint/2010/main" val="794807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SUD can lead to homelessness &amp; </a:t>
            </a:r>
            <a:r>
              <a:rPr lang="en-US" err="1"/>
              <a:t>vv</a:t>
            </a:r>
            <a:endParaRPr lang="en-US"/>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42</a:t>
            </a:fld>
            <a:endParaRPr lang="en-US"/>
          </a:p>
        </p:txBody>
      </p:sp>
    </p:spTree>
    <p:extLst>
      <p:ext uri="{BB962C8B-B14F-4D97-AF65-F5344CB8AC3E}">
        <p14:creationId xmlns:p14="http://schemas.microsoft.com/office/powerpoint/2010/main" val="277352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Realistic acceptance that drug use is part of our works</a:t>
            </a:r>
          </a:p>
          <a:p>
            <a:r>
              <a:rPr lang="en-US"/>
              <a:t>Chooses</a:t>
            </a:r>
            <a:r>
              <a:rPr lang="en-US" baseline="0"/>
              <a:t> to work to minimize harmful effects, rather than ignoring or condemning the behavior</a:t>
            </a:r>
          </a:p>
          <a:p>
            <a:r>
              <a:rPr lang="en-US" baseline="0"/>
              <a:t>Relationship SU &amp; homelessness is bidirectional:  SUD may </a:t>
            </a:r>
            <a:r>
              <a:rPr lang="en-US" baseline="0" err="1"/>
              <a:t>ppt</a:t>
            </a:r>
            <a:r>
              <a:rPr lang="en-US" baseline="0"/>
              <a:t> homelessness, rigors of street-life may cause or perpetuate SUD, also self-medicate Psych</a:t>
            </a:r>
            <a:endParaRPr lang="en-US"/>
          </a:p>
        </p:txBody>
      </p:sp>
      <p:sp>
        <p:nvSpPr>
          <p:cNvPr id="4" name="Slide Number Placeholder 3"/>
          <p:cNvSpPr>
            <a:spLocks noGrp="1"/>
          </p:cNvSpPr>
          <p:nvPr>
            <p:ph type="sldNum" sz="quarter" idx="10"/>
          </p:nvPr>
        </p:nvSpPr>
        <p:spPr/>
        <p:txBody>
          <a:bodyPr/>
          <a:lstStyle/>
          <a:p>
            <a:pPr defTabSz="457520">
              <a:defRPr/>
            </a:pPr>
            <a:fld id="{0F909565-36B8-47D8-B831-0C35229A9ED6}" type="slidenum">
              <a:rPr lang="en-US">
                <a:solidFill>
                  <a:prstClr val="black"/>
                </a:solidFill>
                <a:latin typeface="Calibri"/>
              </a:rPr>
              <a:pPr defTabSz="457520">
                <a:defRPr/>
              </a:pPr>
              <a:t>44</a:t>
            </a:fld>
            <a:endParaRPr lang="en-US">
              <a:solidFill>
                <a:prstClr val="black"/>
              </a:solidFill>
              <a:latin typeface="Calibri"/>
            </a:endParaRPr>
          </a:p>
        </p:txBody>
      </p:sp>
    </p:spTree>
    <p:extLst>
      <p:ext uri="{BB962C8B-B14F-4D97-AF65-F5344CB8AC3E}">
        <p14:creationId xmlns:p14="http://schemas.microsoft.com/office/powerpoint/2010/main" val="1993383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some demographic information.  </a:t>
            </a:r>
          </a:p>
          <a:p>
            <a:r>
              <a:rPr lang="en-US" b="1" dirty="0"/>
              <a:t>The numbers reported of PEH can vary widely</a:t>
            </a:r>
            <a:endParaRPr lang="en-US" dirty="0"/>
          </a:p>
          <a:p>
            <a:r>
              <a:rPr lang="en-US" b="1" dirty="0"/>
              <a:t>Depends on definition of homelessness, for ex, HUD includes those in transitional housing but not those in night-to-night hotels or couch surfing …</a:t>
            </a:r>
            <a:endParaRPr lang="en-US" dirty="0">
              <a:cs typeface="Calibri"/>
            </a:endParaRPr>
          </a:p>
          <a:p>
            <a:r>
              <a:rPr lang="en-US" b="1" dirty="0">
                <a:cs typeface="Calibri"/>
              </a:rPr>
              <a:t>PIT count includes those in shelters &amp; outside 1 night of </a:t>
            </a:r>
            <a:r>
              <a:rPr lang="en-US" b="1" dirty="0" err="1">
                <a:cs typeface="Calibri"/>
              </a:rPr>
              <a:t>yr</a:t>
            </a:r>
            <a:r>
              <a:rPr lang="en-US" b="1" dirty="0">
                <a:cs typeface="Calibri"/>
              </a:rPr>
              <a:t> nationwide—misses those incarcerated, doubled, hotel, </a:t>
            </a:r>
            <a:r>
              <a:rPr lang="en-US" b="1" dirty="0" err="1">
                <a:cs typeface="Calibri"/>
              </a:rPr>
              <a:t>inpt</a:t>
            </a:r>
            <a:r>
              <a:rPr lang="en-US" b="1" dirty="0">
                <a:cs typeface="Calibri"/>
              </a:rPr>
              <a:t>, rough sleepers</a:t>
            </a:r>
          </a:p>
          <a:p>
            <a:r>
              <a:rPr lang="en-US" b="1" dirty="0">
                <a:cs typeface="Calibri"/>
              </a:rPr>
              <a:t>Widely considered a sig underestimate but determines funding allocations.</a:t>
            </a:r>
            <a:endParaRPr lang="en-US" b="1" dirty="0"/>
          </a:p>
          <a:p>
            <a:r>
              <a:rPr lang="en-US" dirty="0"/>
              <a:t>This graph show trends in # of homeless in the </a:t>
            </a:r>
            <a:r>
              <a:rPr lang="en-US" dirty="0" err="1"/>
              <a:t>U.S.since</a:t>
            </a:r>
            <a:r>
              <a:rPr lang="en-US" dirty="0"/>
              <a:t> 2007 using Point in Time Count data—</a:t>
            </a:r>
            <a:endParaRPr lang="en-US" dirty="0">
              <a:cs typeface="Calibri"/>
            </a:endParaRPr>
          </a:p>
          <a:p>
            <a:endParaRPr lang="en-US" dirty="0">
              <a:cs typeface="Calibri"/>
            </a:endParaRPr>
          </a:p>
          <a:p>
            <a:r>
              <a:rPr lang="en-US" dirty="0"/>
              <a:t>Blue line representing both sheltered &amp; unsheltered persons shows a steep 12% rise over the past year to a peak of &gt; 650K</a:t>
            </a:r>
            <a:endParaRPr lang="en-US" dirty="0">
              <a:cs typeface="Calibri"/>
            </a:endParaRPr>
          </a:p>
          <a:p>
            <a:r>
              <a:rPr lang="en-US" dirty="0"/>
              <a:t>This was the sharpest year-to-year rise ever recorded</a:t>
            </a:r>
            <a:endParaRPr lang="en-US" dirty="0">
              <a:cs typeface="Calibri"/>
            </a:endParaRPr>
          </a:p>
        </p:txBody>
      </p:sp>
      <p:sp>
        <p:nvSpPr>
          <p:cNvPr id="4" name="Slide Number Placeholder 3"/>
          <p:cNvSpPr>
            <a:spLocks noGrp="1"/>
          </p:cNvSpPr>
          <p:nvPr>
            <p:ph type="sldNum" sz="quarter" idx="5"/>
          </p:nvPr>
        </p:nvSpPr>
        <p:spPr/>
        <p:txBody>
          <a:bodyPr/>
          <a:lstStyle/>
          <a:p>
            <a:fld id="{0F909565-36B8-47D8-B831-0C35229A9ED6}" type="slidenum">
              <a:rPr lang="en-US" smtClean="0"/>
              <a:t>6</a:t>
            </a:fld>
            <a:endParaRPr lang="en-US"/>
          </a:p>
        </p:txBody>
      </p:sp>
    </p:spTree>
    <p:extLst>
      <p:ext uri="{BB962C8B-B14F-4D97-AF65-F5344CB8AC3E}">
        <p14:creationId xmlns:p14="http://schemas.microsoft.com/office/powerpoint/2010/main" val="208017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Return to WHEEL</a:t>
            </a:r>
            <a:r>
              <a:rPr lang="en-US" baseline="0"/>
              <a:t> after that—Client-Centered, </a:t>
            </a:r>
            <a:r>
              <a:rPr lang="en-US" baseline="0" err="1"/>
              <a:t>Nonjudgemental</a:t>
            </a:r>
            <a:endParaRPr lang="en-US" baseline="0"/>
          </a:p>
          <a:p>
            <a:r>
              <a:rPr lang="en-US" baseline="0"/>
              <a:t>Addiction is chronic, relapsing disease</a:t>
            </a:r>
            <a:endParaRPr lang="en-US"/>
          </a:p>
        </p:txBody>
      </p:sp>
      <p:sp>
        <p:nvSpPr>
          <p:cNvPr id="4" name="Slide Number Placeholder 3"/>
          <p:cNvSpPr>
            <a:spLocks noGrp="1"/>
          </p:cNvSpPr>
          <p:nvPr>
            <p:ph type="sldNum" sz="quarter" idx="10"/>
          </p:nvPr>
        </p:nvSpPr>
        <p:spPr/>
        <p:txBody>
          <a:bodyPr/>
          <a:lstStyle/>
          <a:p>
            <a:pPr defTabSz="457520">
              <a:defRPr/>
            </a:pPr>
            <a:fld id="{0F909565-36B8-47D8-B831-0C35229A9ED6}" type="slidenum">
              <a:rPr lang="en-US">
                <a:solidFill>
                  <a:prstClr val="black"/>
                </a:solidFill>
                <a:latin typeface="Calibri"/>
              </a:rPr>
              <a:pPr defTabSz="457520">
                <a:defRPr/>
              </a:pPr>
              <a:t>45</a:t>
            </a:fld>
            <a:endParaRPr lang="en-US">
              <a:solidFill>
                <a:prstClr val="black"/>
              </a:solidFill>
              <a:latin typeface="Calibri"/>
            </a:endParaRPr>
          </a:p>
        </p:txBody>
      </p:sp>
    </p:spTree>
    <p:extLst>
      <p:ext uri="{BB962C8B-B14F-4D97-AF65-F5344CB8AC3E}">
        <p14:creationId xmlns:p14="http://schemas.microsoft.com/office/powerpoint/2010/main" val="2534127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contradiction b/t prevention/Rx &amp; decreasing adverse health &amp; social consequences—false dichotomy.  Complementary</a:t>
            </a:r>
          </a:p>
        </p:txBody>
      </p:sp>
      <p:sp>
        <p:nvSpPr>
          <p:cNvPr id="4" name="Slide Number Placeholder 3"/>
          <p:cNvSpPr>
            <a:spLocks noGrp="1"/>
          </p:cNvSpPr>
          <p:nvPr>
            <p:ph type="sldNum" sz="quarter" idx="5"/>
          </p:nvPr>
        </p:nvSpPr>
        <p:spPr/>
        <p:txBody>
          <a:bodyPr/>
          <a:lstStyle/>
          <a:p>
            <a:fld id="{0F909565-36B8-47D8-B831-0C35229A9ED6}" type="slidenum">
              <a:rPr lang="en-US" smtClean="0"/>
              <a:t>46</a:t>
            </a:fld>
            <a:endParaRPr lang="en-US"/>
          </a:p>
        </p:txBody>
      </p:sp>
    </p:spTree>
    <p:extLst>
      <p:ext uri="{BB962C8B-B14F-4D97-AF65-F5344CB8AC3E}">
        <p14:creationId xmlns:p14="http://schemas.microsoft.com/office/powerpoint/2010/main" val="261325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OD prevention:  Narcan</a:t>
            </a:r>
          </a:p>
          <a:p>
            <a:r>
              <a:rPr lang="en-US"/>
              <a:t>Reverse motion detectors</a:t>
            </a:r>
          </a:p>
          <a:p>
            <a:r>
              <a:rPr lang="en-US"/>
              <a:t>Explicit conversations to discuss safer use practices</a:t>
            </a:r>
          </a:p>
          <a:p>
            <a:r>
              <a:rPr lang="en-US"/>
              <a:t>Do you inject or smoke?  Consider smoking?</a:t>
            </a:r>
          </a:p>
          <a:p>
            <a:r>
              <a:rPr lang="en-US"/>
              <a:t>Every inject in neck/groin?  Discuss </a:t>
            </a:r>
            <a:r>
              <a:rPr lang="en-US" err="1"/>
              <a:t>assoc</a:t>
            </a:r>
            <a:r>
              <a:rPr lang="en-US"/>
              <a:t> risks.</a:t>
            </a:r>
          </a:p>
          <a:p>
            <a:r>
              <a:rPr lang="en-US"/>
              <a:t>Do you reuse your needles or cottons?</a:t>
            </a:r>
          </a:p>
          <a:p>
            <a:r>
              <a:rPr lang="en-US"/>
              <a:t>Do you use alone?</a:t>
            </a:r>
          </a:p>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47</a:t>
            </a:fld>
            <a:endParaRPr lang="en-US"/>
          </a:p>
        </p:txBody>
      </p:sp>
    </p:spTree>
    <p:extLst>
      <p:ext uri="{BB962C8B-B14F-4D97-AF65-F5344CB8AC3E}">
        <p14:creationId xmlns:p14="http://schemas.microsoft.com/office/powerpoint/2010/main" val="4794853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49</a:t>
            </a:fld>
            <a:endParaRPr lang="en-US"/>
          </a:p>
        </p:txBody>
      </p:sp>
    </p:spTree>
    <p:extLst>
      <p:ext uri="{BB962C8B-B14F-4D97-AF65-F5344CB8AC3E}">
        <p14:creationId xmlns:p14="http://schemas.microsoft.com/office/powerpoint/2010/main" val="910429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Overcome w/ intention, effort &amp; willpower</a:t>
            </a:r>
          </a:p>
          <a:p>
            <a:r>
              <a:rPr lang="en-US"/>
              <a:t>medical providers harbor same stigmatized perceptions</a:t>
            </a:r>
          </a:p>
          <a:p>
            <a:endParaRPr lang="en-US"/>
          </a:p>
          <a:p>
            <a:r>
              <a:rPr lang="en-US"/>
              <a:t>Not exclusive</a:t>
            </a:r>
          </a:p>
        </p:txBody>
      </p:sp>
      <p:sp>
        <p:nvSpPr>
          <p:cNvPr id="4" name="Slide Number Placeholder 3"/>
          <p:cNvSpPr>
            <a:spLocks noGrp="1"/>
          </p:cNvSpPr>
          <p:nvPr>
            <p:ph type="sldNum" sz="quarter" idx="10"/>
          </p:nvPr>
        </p:nvSpPr>
        <p:spPr/>
        <p:txBody>
          <a:bodyPr/>
          <a:lstStyle/>
          <a:p>
            <a:pPr defTabSz="457520">
              <a:defRPr/>
            </a:pPr>
            <a:fld id="{0F909565-36B8-47D8-B831-0C35229A9ED6}" type="slidenum">
              <a:rPr lang="en-US">
                <a:solidFill>
                  <a:prstClr val="black"/>
                </a:solidFill>
                <a:latin typeface="Calibri"/>
              </a:rPr>
              <a:pPr defTabSz="457520">
                <a:defRPr/>
              </a:pPr>
              <a:t>51</a:t>
            </a:fld>
            <a:endParaRPr lang="en-US">
              <a:solidFill>
                <a:prstClr val="black"/>
              </a:solidFill>
              <a:latin typeface="Calibri"/>
            </a:endParaRPr>
          </a:p>
        </p:txBody>
      </p:sp>
    </p:spTree>
    <p:extLst>
      <p:ext uri="{BB962C8B-B14F-4D97-AF65-F5344CB8AC3E}">
        <p14:creationId xmlns:p14="http://schemas.microsoft.com/office/powerpoint/2010/main" val="47468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words we choose can perpetuate bias and stigma</a:t>
            </a:r>
          </a:p>
          <a:p>
            <a:r>
              <a:rPr lang="en-US"/>
              <a:t>* Stigmatizing language has infiltrated standard medical speak and this language influences how we view and care for patients.</a:t>
            </a:r>
          </a:p>
          <a:p>
            <a:pPr marL="171570" indent="-171570">
              <a:buFont typeface="Arial" charset="0"/>
              <a:buChar char="•"/>
            </a:pPr>
            <a:r>
              <a:rPr lang="en-US"/>
              <a:t>If we individually model alternative language then, collectively, we can contribute to a shift in our health-care culture.  This is necessary</a:t>
            </a:r>
            <a:r>
              <a:rPr lang="en-US" baseline="0"/>
              <a:t> &amp; important work</a:t>
            </a:r>
            <a:endParaRPr lang="en-US"/>
          </a:p>
          <a:p>
            <a:pPr marL="171570" indent="-171570">
              <a:buFont typeface="Arial" charset="0"/>
              <a:buChar char="•"/>
            </a:pPr>
            <a:r>
              <a:rPr lang="en-US"/>
              <a:t>Even </a:t>
            </a:r>
            <a:r>
              <a:rPr lang="en-US" baseline="0"/>
              <a:t>though I have been in this business for decades, sometimes, stigmatizing terms that have been engrained pop out of my mouth</a:t>
            </a:r>
          </a:p>
          <a:p>
            <a:pPr marL="171570" indent="-171570">
              <a:buFont typeface="Arial" charset="0"/>
              <a:buChar char="•"/>
            </a:pPr>
            <a:r>
              <a:rPr lang="en-US"/>
              <a:t>We should avoid defining/labeling patients by their diagnoses or behaviors</a:t>
            </a:r>
          </a:p>
          <a:p>
            <a:pPr marL="171570" indent="-171570">
              <a:buFont typeface="Arial" charset="0"/>
              <a:buChar char="•"/>
            </a:pPr>
            <a:r>
              <a:rPr lang="en-US"/>
              <a:t>&amp;</a:t>
            </a:r>
            <a:r>
              <a:rPr lang="en-US" baseline="0"/>
              <a:t> </a:t>
            </a:r>
            <a:r>
              <a:rPr lang="en-US"/>
              <a:t>avoid painting ourselves as saviors of vulnerable or incapable patients.  </a:t>
            </a:r>
          </a:p>
          <a:p>
            <a:pPr marL="171570" indent="-171570">
              <a:buFont typeface="Arial" charset="0"/>
              <a:buChar char="•"/>
            </a:pPr>
            <a:r>
              <a:rPr lang="en-US"/>
              <a:t>People living homeless demonstrate incredible perseverance and resiliency</a:t>
            </a:r>
          </a:p>
          <a:p>
            <a:pPr marL="171570" indent="-171570">
              <a:buFont typeface="Arial" charset="0"/>
              <a:buChar char="•"/>
            </a:pPr>
            <a:r>
              <a:rPr lang="en-US" baseline="0"/>
              <a:t>put together a chart w/ some examples and suggestions for alternative phrasing #</a:t>
            </a:r>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52</a:t>
            </a:fld>
            <a:endParaRPr lang="en-US"/>
          </a:p>
        </p:txBody>
      </p:sp>
    </p:spTree>
    <p:extLst>
      <p:ext uri="{BB962C8B-B14F-4D97-AF65-F5344CB8AC3E}">
        <p14:creationId xmlns:p14="http://schemas.microsoft.com/office/powerpoint/2010/main" val="3965828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cs typeface="Calibri"/>
              </a:rPr>
              <a:t>Lack of adequate studies—needed!—these approaches demonstrated impacts</a:t>
            </a:r>
          </a:p>
          <a:p>
            <a:r>
              <a:rPr lang="en-US" dirty="0">
                <a:cs typeface="Calibri"/>
              </a:rPr>
              <a:t>Nuances—pregnant F, SUD, hi SES sympathy, not if low SES</a:t>
            </a:r>
          </a:p>
          <a:p>
            <a:endParaRPr lang="en-US" dirty="0">
              <a:cs typeface="Calibri"/>
            </a:endParaRPr>
          </a:p>
        </p:txBody>
      </p:sp>
      <p:sp>
        <p:nvSpPr>
          <p:cNvPr id="4" name="Slide Number Placeholder 3"/>
          <p:cNvSpPr>
            <a:spLocks noGrp="1"/>
          </p:cNvSpPr>
          <p:nvPr>
            <p:ph type="sldNum" sz="quarter" idx="5"/>
          </p:nvPr>
        </p:nvSpPr>
        <p:spPr/>
        <p:txBody>
          <a:bodyPr/>
          <a:lstStyle/>
          <a:p>
            <a:fld id="{0F909565-36B8-47D8-B831-0C35229A9ED6}" type="slidenum">
              <a:rPr lang="en-US" smtClean="0"/>
              <a:t>53</a:t>
            </a:fld>
            <a:endParaRPr lang="en-US"/>
          </a:p>
        </p:txBody>
      </p:sp>
    </p:spTree>
    <p:extLst>
      <p:ext uri="{BB962C8B-B14F-4D97-AF65-F5344CB8AC3E}">
        <p14:creationId xmlns:p14="http://schemas.microsoft.com/office/powerpoint/2010/main" val="37551647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5463"/>
            <a:ext cx="3505200" cy="2628900"/>
          </a:xfrm>
        </p:spPr>
      </p:sp>
      <p:sp>
        <p:nvSpPr>
          <p:cNvPr id="3" name="Notes Placeholder 2"/>
          <p:cNvSpPr>
            <a:spLocks noGrp="1"/>
          </p:cNvSpPr>
          <p:nvPr>
            <p:ph type="body" idx="1"/>
          </p:nvPr>
        </p:nvSpPr>
        <p:spPr/>
        <p:txBody>
          <a:bodyPr/>
          <a:lstStyle/>
          <a:p>
            <a:r>
              <a:rPr lang="en-US" dirty="0"/>
              <a:t>* The words we choose can perpetuate bias and stigma</a:t>
            </a:r>
          </a:p>
          <a:p>
            <a:r>
              <a:rPr lang="en-US"/>
              <a:t>* Stigmatizing language has infiltrated standard medical speak and influences how we view and care for patients.</a:t>
            </a:r>
            <a:endParaRPr lang="en-US">
              <a:cs typeface="Calibri"/>
            </a:endParaRPr>
          </a:p>
          <a:p>
            <a:pPr marL="171570" indent="-171570">
              <a:buFont typeface="Arial" charset="0"/>
              <a:buChar char="•"/>
            </a:pPr>
            <a:r>
              <a:rPr lang="en-US" dirty="0"/>
              <a:t>If we individually model alternative language then, collectively, we can contribute to a shift in our health-care culture.  </a:t>
            </a:r>
          </a:p>
          <a:p>
            <a:pPr marL="171570" indent="-171570">
              <a:buFont typeface="Arial" charset="0"/>
              <a:buChar char="•"/>
            </a:pPr>
            <a:r>
              <a:rPr lang="en-US" dirty="0"/>
              <a:t>This is important work</a:t>
            </a:r>
            <a:r>
              <a:rPr lang="en-US" baseline="0" dirty="0"/>
              <a:t> and, even though I have been in this business for decades, occasionally, stigmatizing terms that have been engrained pop out of my mouth</a:t>
            </a:r>
          </a:p>
          <a:p>
            <a:pPr marL="171570" indent="-171570">
              <a:buFont typeface="Arial" charset="0"/>
              <a:buChar char="•"/>
            </a:pPr>
            <a:r>
              <a:rPr lang="en-US" dirty="0"/>
              <a:t>We should avoid defining/labeling patients by their diagnoses or behaviors—identity</a:t>
            </a:r>
            <a:r>
              <a:rPr lang="en-US" baseline="0" dirty="0"/>
              <a:t> is a person</a:t>
            </a:r>
            <a:endParaRPr lang="en-US" dirty="0"/>
          </a:p>
          <a:p>
            <a:pPr marL="171570" indent="-171570">
              <a:buFont typeface="Arial" charset="0"/>
              <a:buChar char="•"/>
            </a:pPr>
            <a:r>
              <a:rPr lang="en-US" dirty="0"/>
              <a:t>&amp;</a:t>
            </a:r>
            <a:r>
              <a:rPr lang="en-US" baseline="0" dirty="0"/>
              <a:t> </a:t>
            </a:r>
            <a:r>
              <a:rPr lang="en-US" dirty="0"/>
              <a:t>avoid painting ourselves as saviors of vulnerable or incapable patients.  </a:t>
            </a:r>
          </a:p>
          <a:p>
            <a:pPr marL="171450" indent="-171450">
              <a:buFont typeface="Arial" charset="0"/>
              <a:buChar char="•"/>
            </a:pPr>
            <a:r>
              <a:rPr lang="en-US"/>
              <a:t>People living homeless are demonstrate incredible perseverance and resiliency</a:t>
            </a:r>
            <a:endParaRPr lang="en-US">
              <a:cs typeface="Calibri"/>
            </a:endParaRPr>
          </a:p>
        </p:txBody>
      </p:sp>
      <p:sp>
        <p:nvSpPr>
          <p:cNvPr id="4" name="Slide Number Placeholder 3"/>
          <p:cNvSpPr>
            <a:spLocks noGrp="1"/>
          </p:cNvSpPr>
          <p:nvPr>
            <p:ph type="sldNum" sz="quarter" idx="5"/>
          </p:nvPr>
        </p:nvSpPr>
        <p:spPr/>
        <p:txBody>
          <a:bodyPr/>
          <a:lstStyle/>
          <a:p>
            <a:fld id="{0F909565-36B8-47D8-B831-0C35229A9ED6}" type="slidenum">
              <a:rPr lang="en-US" smtClean="0"/>
              <a:t>54</a:t>
            </a:fld>
            <a:endParaRPr lang="en-US"/>
          </a:p>
        </p:txBody>
      </p:sp>
    </p:spTree>
    <p:extLst>
      <p:ext uri="{BB962C8B-B14F-4D97-AF65-F5344CB8AC3E}">
        <p14:creationId xmlns:p14="http://schemas.microsoft.com/office/powerpoint/2010/main" val="28431804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lIns="93237" tIns="46620" rIns="93237" bIns="46620" numCol="1" anchor="t" anchorCtr="0" compatLnSpc="1">
            <a:prstTxWarp prst="textNoShape">
              <a:avLst/>
            </a:prstTxWarp>
          </a:bodyPr>
          <a:lstStyle/>
          <a:p>
            <a:pPr defTabSz="932426">
              <a:spcBef>
                <a:spcPct val="0"/>
              </a:spcBef>
            </a:pPr>
            <a:r>
              <a:rPr lang="en-US"/>
              <a:t>35-bed facility</a:t>
            </a:r>
          </a:p>
          <a:p>
            <a:pPr defTabSz="932426">
              <a:spcBef>
                <a:spcPct val="0"/>
              </a:spcBef>
            </a:pPr>
            <a:r>
              <a:rPr lang="en-US"/>
              <a:t>Opened in shelter 1996</a:t>
            </a:r>
          </a:p>
          <a:p>
            <a:pPr defTabSz="932426">
              <a:spcBef>
                <a:spcPct val="0"/>
              </a:spcBef>
            </a:pPr>
            <a:r>
              <a:rPr lang="en-US"/>
              <a:t>Patients were frequently d/c for substance use w/ unresolved medical issues—complications &amp; readmissions</a:t>
            </a:r>
          </a:p>
          <a:p>
            <a:pPr defTabSz="932426">
              <a:spcBef>
                <a:spcPct val="0"/>
              </a:spcBef>
            </a:pPr>
            <a:r>
              <a:rPr lang="en-US"/>
              <a:t>2011 became a free-standing program allowed us to fully integrate a harm-reduction approach</a:t>
            </a:r>
          </a:p>
          <a:p>
            <a:pPr defTabSz="932426">
              <a:spcBef>
                <a:spcPct val="0"/>
              </a:spcBef>
            </a:pPr>
            <a:r>
              <a:rPr lang="en-US"/>
              <a:t>Multiple respite programs in WA—Yakima, Pierce county</a:t>
            </a:r>
          </a:p>
          <a:p>
            <a:pPr defTabSz="932426">
              <a:spcBef>
                <a:spcPct val="0"/>
              </a:spcBef>
            </a:pPr>
            <a:r>
              <a:rPr lang="en-US"/>
              <a:t>Respite care currently billable service</a:t>
            </a:r>
          </a:p>
          <a:p>
            <a:pPr defTabSz="932426">
              <a:spcBef>
                <a:spcPct val="0"/>
              </a:spcBef>
            </a:pPr>
            <a:r>
              <a:rPr lang="en-US"/>
              <a:t>Essential, start small &amp; develop over time</a:t>
            </a:r>
          </a:p>
          <a:p>
            <a:pPr defTabSz="932426">
              <a:spcBef>
                <a:spcPct val="0"/>
              </a:spcBef>
            </a:pPr>
            <a:endParaRPr lang="en-US"/>
          </a:p>
          <a:p>
            <a:pPr defTabSz="932426">
              <a:spcBef>
                <a:spcPct val="0"/>
              </a:spcBef>
            </a:pPr>
            <a:endParaRPr lang="en-US"/>
          </a:p>
        </p:txBody>
      </p:sp>
      <p:sp>
        <p:nvSpPr>
          <p:cNvPr id="102403" name="Slide Number Placeholder 3"/>
          <p:cNvSpPr txBox="1">
            <a:spLocks noGrp="1"/>
          </p:cNvSpPr>
          <p:nvPr/>
        </p:nvSpPr>
        <p:spPr bwMode="auto">
          <a:xfrm>
            <a:off x="5269408" y="6664701"/>
            <a:ext cx="4031194" cy="350838"/>
          </a:xfrm>
          <a:prstGeom prst="rect">
            <a:avLst/>
          </a:prstGeom>
          <a:noFill/>
          <a:ln w="9525">
            <a:noFill/>
            <a:miter lim="800000"/>
            <a:headEnd/>
            <a:tailEnd/>
          </a:ln>
        </p:spPr>
        <p:txBody>
          <a:bodyPr lIns="93237" tIns="46620" rIns="93237" bIns="46620" anchor="b"/>
          <a:lstStyle/>
          <a:p>
            <a:pPr algn="r" defTabSz="914620"/>
            <a:fld id="{7C14D828-68C5-4DFC-AF16-67CEAFC3A27D}" type="slidenum">
              <a:rPr lang="en-US" sz="1200">
                <a:latin typeface="Calibri" pitchFamily="34" charset="0"/>
              </a:rPr>
              <a:pPr algn="r" defTabSz="914620"/>
              <a:t>56</a:t>
            </a:fld>
            <a:endParaRPr lang="en-US"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Coed</a:t>
            </a:r>
          </a:p>
        </p:txBody>
      </p:sp>
      <p:sp>
        <p:nvSpPr>
          <p:cNvPr id="4" name="Slide Number Placeholder 3"/>
          <p:cNvSpPr>
            <a:spLocks noGrp="1"/>
          </p:cNvSpPr>
          <p:nvPr>
            <p:ph type="sldNum" sz="quarter" idx="10"/>
          </p:nvPr>
        </p:nvSpPr>
        <p:spPr/>
        <p:txBody>
          <a:bodyPr/>
          <a:lstStyle/>
          <a:p>
            <a:pPr defTabSz="457520">
              <a:defRPr/>
            </a:pPr>
            <a:fld id="{0F909565-36B8-47D8-B831-0C35229A9ED6}" type="slidenum">
              <a:rPr lang="en-US">
                <a:solidFill>
                  <a:prstClr val="black"/>
                </a:solidFill>
                <a:latin typeface="Calibri"/>
              </a:rPr>
              <a:pPr defTabSz="457520">
                <a:defRPr/>
              </a:pPr>
              <a:t>57</a:t>
            </a:fld>
            <a:endParaRPr lang="en-US">
              <a:solidFill>
                <a:prstClr val="black"/>
              </a:solidFill>
              <a:latin typeface="Calibri"/>
            </a:endParaRPr>
          </a:p>
        </p:txBody>
      </p:sp>
    </p:spTree>
    <p:extLst>
      <p:ext uri="{BB962C8B-B14F-4D97-AF65-F5344CB8AC3E}">
        <p14:creationId xmlns:p14="http://schemas.microsoft.com/office/powerpoint/2010/main" val="2402501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WA PIT count 2023 had 28,036</a:t>
            </a:r>
          </a:p>
          <a:p>
            <a:r>
              <a:rPr lang="en-US" dirty="0">
                <a:ea typeface="Calibri"/>
                <a:cs typeface="Calibri"/>
              </a:rPr>
              <a:t>Snapshot: 3 databases tracking services of PEH, months of  Jan &amp; July</a:t>
            </a:r>
          </a:p>
          <a:p>
            <a:endParaRPr lang="en-US" b="1" dirty="0">
              <a:ea typeface="Calibri"/>
              <a:cs typeface="Calibri"/>
            </a:endParaRPr>
          </a:p>
          <a:p>
            <a:r>
              <a:rPr lang="en-US" b="1" dirty="0">
                <a:ea typeface="Calibri"/>
                <a:cs typeface="Calibri"/>
              </a:rPr>
              <a:t>Unstably Housed includes </a:t>
            </a:r>
            <a:r>
              <a:rPr lang="en-US" dirty="0">
                <a:ea typeface="Calibri"/>
                <a:cs typeface="Calibri"/>
              </a:rPr>
              <a:t>those receiving housing services that indicate housing instability, </a:t>
            </a:r>
            <a:r>
              <a:rPr lang="en-US" b="1" dirty="0">
                <a:ea typeface="Calibri"/>
                <a:cs typeface="Calibri"/>
              </a:rPr>
              <a:t>in transitional housing or couch surfing </a:t>
            </a:r>
            <a:endParaRPr lang="en-US" dirty="0">
              <a:cs typeface="Calibri"/>
            </a:endParaRPr>
          </a:p>
          <a:p>
            <a:r>
              <a:rPr lang="en-US" dirty="0"/>
              <a:t>Chronically Homeless:  Has been homeless and living as described for </a:t>
            </a:r>
            <a:r>
              <a:rPr lang="en-US" b="1" dirty="0"/>
              <a:t>at least 12 months</a:t>
            </a:r>
            <a:r>
              <a:rPr lang="en-US" dirty="0"/>
              <a:t>* </a:t>
            </a:r>
            <a:r>
              <a:rPr lang="en-US" b="1" dirty="0"/>
              <a:t>or on at least 4 separate occasions in the last 3 years</a:t>
            </a:r>
            <a:r>
              <a:rPr lang="en-US" dirty="0"/>
              <a:t>, as long as the combined occasions equal at least 12 months and each break in homelessness separating the occasions included at least 7 consecutive nights of not living as described.</a:t>
            </a:r>
            <a:endParaRPr lang="en-US" dirty="0">
              <a:cs typeface="Calibri"/>
            </a:endParaRP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Oct 2023 Eviction cases nearly doubled c/f to a </a:t>
            </a:r>
            <a:r>
              <a:rPr lang="en-US" dirty="0" err="1">
                <a:ea typeface="Calibri"/>
                <a:cs typeface="Calibri"/>
              </a:rPr>
              <a:t>yr</a:t>
            </a:r>
            <a:r>
              <a:rPr lang="en-US" dirty="0">
                <a:ea typeface="Calibri"/>
                <a:cs typeface="Calibri"/>
              </a:rPr>
              <a:t> earlier</a:t>
            </a:r>
          </a:p>
          <a:p>
            <a:pPr marL="171450" indent="-171450">
              <a:buFont typeface="Arial" panose="020B0604020202020204" pitchFamily="34" charset="0"/>
              <a:buChar char="•"/>
            </a:pPr>
            <a:r>
              <a:rPr lang="en-US" dirty="0">
                <a:ea typeface="Calibri"/>
                <a:cs typeface="Calibri"/>
              </a:rPr>
              <a:t>&gt;50% PEH are in King County</a:t>
            </a:r>
          </a:p>
        </p:txBody>
      </p:sp>
      <p:sp>
        <p:nvSpPr>
          <p:cNvPr id="4" name="Slide Number Placeholder 3"/>
          <p:cNvSpPr>
            <a:spLocks noGrp="1"/>
          </p:cNvSpPr>
          <p:nvPr>
            <p:ph type="sldNum" sz="quarter" idx="5"/>
          </p:nvPr>
        </p:nvSpPr>
        <p:spPr/>
        <p:txBody>
          <a:bodyPr/>
          <a:lstStyle/>
          <a:p>
            <a:fld id="{0F909565-36B8-47D8-B831-0C35229A9ED6}" type="slidenum">
              <a:rPr lang="en-US" smtClean="0"/>
              <a:t>7</a:t>
            </a:fld>
            <a:endParaRPr lang="en-US"/>
          </a:p>
        </p:txBody>
      </p:sp>
    </p:spTree>
    <p:extLst>
      <p:ext uri="{BB962C8B-B14F-4D97-AF65-F5344CB8AC3E}">
        <p14:creationId xmlns:p14="http://schemas.microsoft.com/office/powerpoint/2010/main" val="1703473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Avoid redundancy strive to fill existing service gaps</a:t>
            </a:r>
          </a:p>
          <a:p>
            <a:pPr>
              <a:defRPr/>
            </a:pPr>
            <a:r>
              <a:rPr lang="en-US"/>
              <a:t>Wounds from abscesses,</a:t>
            </a:r>
            <a:r>
              <a:rPr lang="en-US" baseline="0"/>
              <a:t> burns, ulcers, post-op wounds</a:t>
            </a:r>
          </a:p>
          <a:p>
            <a:pPr>
              <a:defRPr/>
            </a:pPr>
            <a:r>
              <a:rPr lang="en-US" baseline="0"/>
              <a:t>Avoid chronic wounds, chance to heal with appropriate care, ARNP/RN certified wound care specialists</a:t>
            </a:r>
            <a:endParaRPr lang="en-US"/>
          </a:p>
        </p:txBody>
      </p:sp>
      <p:sp>
        <p:nvSpPr>
          <p:cNvPr id="4" name="Slide Number Placeholder 3"/>
          <p:cNvSpPr>
            <a:spLocks noGrp="1"/>
          </p:cNvSpPr>
          <p:nvPr>
            <p:ph type="sldNum" sz="quarter" idx="5"/>
          </p:nvPr>
        </p:nvSpPr>
        <p:spPr/>
        <p:txBody>
          <a:bodyPr/>
          <a:lstStyle>
            <a:lvl1pPr>
              <a:defRPr>
                <a:solidFill>
                  <a:schemeClr val="tx1"/>
                </a:solidFill>
                <a:latin typeface="Arial" pitchFamily="34" charset="0"/>
                <a:ea typeface="ＭＳ Ｐゴシック" pitchFamily="34" charset="-128"/>
              </a:defRPr>
            </a:lvl1pPr>
            <a:lvl2pPr marL="757596" indent="-291383">
              <a:defRPr>
                <a:solidFill>
                  <a:schemeClr val="tx1"/>
                </a:solidFill>
                <a:latin typeface="Arial" pitchFamily="34" charset="0"/>
                <a:ea typeface="ＭＳ Ｐゴシック" pitchFamily="34" charset="-128"/>
              </a:defRPr>
            </a:lvl2pPr>
            <a:lvl3pPr marL="1165532" indent="-233106">
              <a:defRPr>
                <a:solidFill>
                  <a:schemeClr val="tx1"/>
                </a:solidFill>
                <a:latin typeface="Arial" pitchFamily="34" charset="0"/>
                <a:ea typeface="ＭＳ Ｐゴシック" pitchFamily="34" charset="-128"/>
              </a:defRPr>
            </a:lvl3pPr>
            <a:lvl4pPr marL="1631745" indent="-233106">
              <a:defRPr>
                <a:solidFill>
                  <a:schemeClr val="tx1"/>
                </a:solidFill>
                <a:latin typeface="Arial" pitchFamily="34" charset="0"/>
                <a:ea typeface="ＭＳ Ｐゴシック" pitchFamily="34" charset="-128"/>
              </a:defRPr>
            </a:lvl4pPr>
            <a:lvl5pPr marL="2097959" indent="-233106">
              <a:defRPr>
                <a:solidFill>
                  <a:schemeClr val="tx1"/>
                </a:solidFill>
                <a:latin typeface="Arial" pitchFamily="34" charset="0"/>
                <a:ea typeface="ＭＳ Ｐゴシック" pitchFamily="34" charset="-128"/>
              </a:defRPr>
            </a:lvl5pPr>
            <a:lvl6pPr marL="2564171" indent="-233106"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0384" indent="-233106"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6597" indent="-233106"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2810" indent="-233106"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520">
              <a:defRPr/>
            </a:pPr>
            <a:fld id="{697CD315-2829-4E29-977F-9D24523229EC}" type="slidenum">
              <a:rPr lang="en-US" altLang="en-US" sz="1800">
                <a:solidFill>
                  <a:srgbClr val="000000"/>
                </a:solidFill>
              </a:rPr>
              <a:pPr defTabSz="457520">
                <a:defRPr/>
              </a:pPr>
              <a:t>59</a:t>
            </a:fld>
            <a:endParaRPr lang="en-US" altLang="en-US" sz="1800">
              <a:solidFill>
                <a:srgbClr val="000000"/>
              </a:solidFill>
            </a:endParaRPr>
          </a:p>
        </p:txBody>
      </p:sp>
    </p:spTree>
    <p:extLst>
      <p:ext uri="{BB962C8B-B14F-4D97-AF65-F5344CB8AC3E}">
        <p14:creationId xmlns:p14="http://schemas.microsoft.com/office/powerpoint/2010/main" val="1137856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p:txBody>
      </p:sp>
      <p:sp>
        <p:nvSpPr>
          <p:cNvPr id="4" name="Slide Number Placeholder 3"/>
          <p:cNvSpPr>
            <a:spLocks noGrp="1"/>
          </p:cNvSpPr>
          <p:nvPr>
            <p:ph type="sldNum" sz="quarter" idx="5"/>
          </p:nvPr>
        </p:nvSpPr>
        <p:spPr/>
        <p:txBody>
          <a:bodyPr/>
          <a:lstStyle>
            <a:lvl1pPr>
              <a:defRPr>
                <a:solidFill>
                  <a:schemeClr val="tx1"/>
                </a:solidFill>
                <a:latin typeface="Arial" pitchFamily="34" charset="0"/>
                <a:ea typeface="ＭＳ Ｐゴシック" pitchFamily="34" charset="-128"/>
              </a:defRPr>
            </a:lvl1pPr>
            <a:lvl2pPr marL="756990" indent="-291150">
              <a:defRPr>
                <a:solidFill>
                  <a:schemeClr val="tx1"/>
                </a:solidFill>
                <a:latin typeface="Arial" pitchFamily="34" charset="0"/>
                <a:ea typeface="ＭＳ Ｐゴシック" pitchFamily="34" charset="-128"/>
              </a:defRPr>
            </a:lvl2pPr>
            <a:lvl3pPr marL="1164600" indent="-232920">
              <a:defRPr>
                <a:solidFill>
                  <a:schemeClr val="tx1"/>
                </a:solidFill>
                <a:latin typeface="Arial" pitchFamily="34" charset="0"/>
                <a:ea typeface="ＭＳ Ｐゴシック" pitchFamily="34" charset="-128"/>
              </a:defRPr>
            </a:lvl3pPr>
            <a:lvl4pPr marL="1630441" indent="-232920">
              <a:defRPr>
                <a:solidFill>
                  <a:schemeClr val="tx1"/>
                </a:solidFill>
                <a:latin typeface="Arial" pitchFamily="34" charset="0"/>
                <a:ea typeface="ＭＳ Ｐゴシック" pitchFamily="34" charset="-128"/>
              </a:defRPr>
            </a:lvl4pPr>
            <a:lvl5pPr marL="2096280" indent="-232920">
              <a:defRPr>
                <a:solidFill>
                  <a:schemeClr val="tx1"/>
                </a:solidFill>
                <a:latin typeface="Arial" pitchFamily="34" charset="0"/>
                <a:ea typeface="ＭＳ Ｐゴシック" pitchFamily="34" charset="-128"/>
              </a:defRPr>
            </a:lvl5pPr>
            <a:lvl6pPr marL="2562119" indent="-232920"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7959" indent="-23292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3800" indent="-232920" eaLnBrk="0" fontAlgn="base" hangingPunct="0">
              <a:spcBef>
                <a:spcPct val="0"/>
              </a:spcBef>
              <a:spcAft>
                <a:spcPct val="0"/>
              </a:spcAft>
              <a:defRPr>
                <a:solidFill>
                  <a:schemeClr val="tx1"/>
                </a:solidFill>
                <a:latin typeface="Arial" pitchFamily="34" charset="0"/>
                <a:ea typeface="ＭＳ Ｐゴシック" pitchFamily="34" charset="-128"/>
              </a:defRPr>
            </a:lvl8pPr>
            <a:lvl9pPr marL="3959640" indent="-23292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defRPr/>
            </a:pPr>
            <a:fld id="{D0E99CD6-B386-4F6B-8790-26912D619E1C}" type="slidenum">
              <a:rPr lang="en-US" altLang="en-US" smtClean="0"/>
              <a:pPr>
                <a:defRPr/>
              </a:pPr>
              <a:t>60</a:t>
            </a:fld>
            <a:endParaRPr lang="en-US" altLang="en-US"/>
          </a:p>
        </p:txBody>
      </p:sp>
    </p:spTree>
    <p:extLst>
      <p:ext uri="{BB962C8B-B14F-4D97-AF65-F5344CB8AC3E}">
        <p14:creationId xmlns:p14="http://schemas.microsoft.com/office/powerpoint/2010/main" val="42388670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pt scenario is commonly encountered</a:t>
            </a:r>
          </a:p>
          <a:p>
            <a:r>
              <a:rPr lang="en-US"/>
              <a:t>HPC—outreach for pts w/ life-limiting conditions</a:t>
            </a:r>
          </a:p>
          <a:p>
            <a:r>
              <a:rPr lang="en-US"/>
              <a:t>We Care methadone</a:t>
            </a:r>
          </a:p>
          <a:p>
            <a:r>
              <a:rPr lang="en-US"/>
              <a:t>Ex pt who arrived DNR w/o plans for no HD</a:t>
            </a:r>
          </a:p>
          <a:p>
            <a:endParaRPr lang="en-US"/>
          </a:p>
          <a:p>
            <a:endParaRPr lang="en-US"/>
          </a:p>
        </p:txBody>
      </p:sp>
      <p:sp>
        <p:nvSpPr>
          <p:cNvPr id="4" name="Slide Number Placeholder 3"/>
          <p:cNvSpPr>
            <a:spLocks noGrp="1"/>
          </p:cNvSpPr>
          <p:nvPr>
            <p:ph type="sldNum" sz="quarter" idx="5"/>
          </p:nvPr>
        </p:nvSpPr>
        <p:spPr/>
        <p:txBody>
          <a:bodyPr/>
          <a:lstStyle/>
          <a:p>
            <a:fld id="{EBE35664-7EFD-4FB7-B785-FBE08D77BCB8}" type="slidenum">
              <a:rPr lang="en-US" smtClean="0"/>
              <a:t>61</a:t>
            </a:fld>
            <a:endParaRPr lang="en-US"/>
          </a:p>
        </p:txBody>
      </p:sp>
    </p:spTree>
    <p:extLst>
      <p:ext uri="{BB962C8B-B14F-4D97-AF65-F5344CB8AC3E}">
        <p14:creationId xmlns:p14="http://schemas.microsoft.com/office/powerpoint/2010/main" val="13882291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F909565-36B8-47D8-B831-0C35229A9ED6}" type="slidenum">
              <a:rPr lang="en-US" smtClean="0"/>
              <a:t>63</a:t>
            </a:fld>
            <a:endParaRPr lang="en-US"/>
          </a:p>
        </p:txBody>
      </p:sp>
    </p:spTree>
    <p:extLst>
      <p:ext uri="{BB962C8B-B14F-4D97-AF65-F5344CB8AC3E}">
        <p14:creationId xmlns:p14="http://schemas.microsoft.com/office/powerpoint/2010/main" val="558668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Once hospitalized, costs are also sig higher</a:t>
            </a:r>
          </a:p>
          <a:p>
            <a:pPr marL="171570" indent="-171570">
              <a:buFont typeface="Arial" panose="020B0604020202020204" pitchFamily="34" charset="0"/>
              <a:buChar char="•"/>
            </a:pPr>
            <a:r>
              <a:rPr lang="en-US"/>
              <a:t>mostly</a:t>
            </a:r>
            <a:r>
              <a:rPr lang="en-US" baseline="0"/>
              <a:t> accounted for by more overstay days when pts did not require </a:t>
            </a:r>
            <a:r>
              <a:rPr lang="en-US" baseline="0" err="1"/>
              <a:t>inpt</a:t>
            </a:r>
            <a:r>
              <a:rPr lang="en-US" baseline="0"/>
              <a:t> care</a:t>
            </a:r>
          </a:p>
          <a:p>
            <a:pPr marL="171570" indent="-171570">
              <a:buFont typeface="Arial" charset="0"/>
              <a:buChar char="•"/>
            </a:pPr>
            <a:r>
              <a:rPr lang="en-US" baseline="0"/>
              <a:t>(Doran) Retrospective review evaluated readmission rates</a:t>
            </a:r>
          </a:p>
        </p:txBody>
      </p:sp>
      <p:sp>
        <p:nvSpPr>
          <p:cNvPr id="4" name="Slide Number Placeholder 3"/>
          <p:cNvSpPr>
            <a:spLocks noGrp="1"/>
          </p:cNvSpPr>
          <p:nvPr>
            <p:ph type="sldNum" sz="quarter" idx="10"/>
          </p:nvPr>
        </p:nvSpPr>
        <p:spPr/>
        <p:txBody>
          <a:bodyPr/>
          <a:lstStyle/>
          <a:p>
            <a:fld id="{840A7008-A64D-0140-BE67-9250B2A5EEBD}" type="slidenum">
              <a:rPr lang="en-US" smtClean="0"/>
              <a:t>65</a:t>
            </a:fld>
            <a:endParaRPr lang="en-US"/>
          </a:p>
        </p:txBody>
      </p:sp>
    </p:spTree>
    <p:extLst>
      <p:ext uri="{BB962C8B-B14F-4D97-AF65-F5344CB8AC3E}">
        <p14:creationId xmlns:p14="http://schemas.microsoft.com/office/powerpoint/2010/main" val="1453376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 Visits</a:t>
            </a:r>
          </a:p>
        </p:txBody>
      </p:sp>
      <p:sp>
        <p:nvSpPr>
          <p:cNvPr id="4" name="Slide Number Placeholder 3"/>
          <p:cNvSpPr>
            <a:spLocks noGrp="1"/>
          </p:cNvSpPr>
          <p:nvPr>
            <p:ph type="sldNum" sz="quarter" idx="5"/>
          </p:nvPr>
        </p:nvSpPr>
        <p:spPr/>
        <p:txBody>
          <a:bodyPr/>
          <a:lstStyle/>
          <a:p>
            <a:fld id="{0F909565-36B8-47D8-B831-0C35229A9ED6}" type="slidenum">
              <a:rPr lang="en-US" smtClean="0"/>
              <a:t>66</a:t>
            </a:fld>
            <a:endParaRPr lang="en-US"/>
          </a:p>
        </p:txBody>
      </p:sp>
    </p:spTree>
    <p:extLst>
      <p:ext uri="{BB962C8B-B14F-4D97-AF65-F5344CB8AC3E}">
        <p14:creationId xmlns:p14="http://schemas.microsoft.com/office/powerpoint/2010/main" val="7598811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only is homelessness </a:t>
            </a:r>
            <a:r>
              <a:rPr lang="en-US" err="1"/>
              <a:t>assoc</a:t>
            </a:r>
            <a:r>
              <a:rPr lang="en-US" baseline="0"/>
              <a:t> with poor health outcomes, it has a substantial impact on healthcare costs.</a:t>
            </a:r>
            <a:endParaRPr lang="en-US"/>
          </a:p>
          <a:p>
            <a:r>
              <a:rPr lang="en-US"/>
              <a:t>Prospective</a:t>
            </a:r>
            <a:r>
              <a:rPr lang="en-US" baseline="0"/>
              <a:t> controlled trial over 4 </a:t>
            </a:r>
            <a:r>
              <a:rPr lang="en-US" baseline="0" err="1"/>
              <a:t>yrs</a:t>
            </a:r>
            <a:r>
              <a:rPr lang="en-US" baseline="0"/>
              <a:t> on utilization</a:t>
            </a:r>
            <a:endParaRPr lang="en-US"/>
          </a:p>
          <a:p>
            <a:r>
              <a:rPr lang="en-US"/>
              <a:t>Compared to their matched controls</a:t>
            </a:r>
          </a:p>
        </p:txBody>
      </p:sp>
      <p:sp>
        <p:nvSpPr>
          <p:cNvPr id="4" name="Slide Number Placeholder 3"/>
          <p:cNvSpPr>
            <a:spLocks noGrp="1"/>
          </p:cNvSpPr>
          <p:nvPr>
            <p:ph type="sldNum" sz="quarter" idx="10"/>
          </p:nvPr>
        </p:nvSpPr>
        <p:spPr/>
        <p:txBody>
          <a:bodyPr/>
          <a:lstStyle/>
          <a:p>
            <a:fld id="{0F909565-36B8-47D8-B831-0C35229A9ED6}" type="slidenum">
              <a:rPr lang="en-US" smtClean="0"/>
              <a:t>68</a:t>
            </a:fld>
            <a:endParaRPr lang="en-US"/>
          </a:p>
        </p:txBody>
      </p:sp>
    </p:spTree>
    <p:extLst>
      <p:ext uri="{BB962C8B-B14F-4D97-AF65-F5344CB8AC3E}">
        <p14:creationId xmlns:p14="http://schemas.microsoft.com/office/powerpoint/2010/main" val="1966043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t>A subset analysis revealed Utilization outliers far more prevalent &amp;</a:t>
            </a:r>
            <a:r>
              <a:rPr lang="en-US" baseline="0"/>
              <a:t> extreme</a:t>
            </a:r>
          </a:p>
          <a:p>
            <a:pPr defTabSz="465887">
              <a:defRPr/>
            </a:pPr>
            <a:r>
              <a:rPr lang="en-US" baseline="0"/>
              <a:t>Million Dollar Murray</a:t>
            </a:r>
            <a:endParaRPr lang="en-US"/>
          </a:p>
          <a:p>
            <a:pPr defTabSz="465887">
              <a:defRPr/>
            </a:pPr>
            <a:endParaRPr lang="en-US"/>
          </a:p>
          <a:p>
            <a:endParaRPr lang="en-US"/>
          </a:p>
        </p:txBody>
      </p:sp>
      <p:sp>
        <p:nvSpPr>
          <p:cNvPr id="4" name="Slide Number Placeholder 3"/>
          <p:cNvSpPr>
            <a:spLocks noGrp="1"/>
          </p:cNvSpPr>
          <p:nvPr>
            <p:ph type="sldNum" sz="quarter" idx="10"/>
          </p:nvPr>
        </p:nvSpPr>
        <p:spPr/>
        <p:txBody>
          <a:bodyPr/>
          <a:lstStyle/>
          <a:p>
            <a:fld id="{840A7008-A64D-0140-BE67-9250B2A5EEBD}" type="slidenum">
              <a:rPr lang="en-US" smtClean="0"/>
              <a:t>69</a:t>
            </a:fld>
            <a:endParaRPr lang="en-US"/>
          </a:p>
        </p:txBody>
      </p:sp>
    </p:spTree>
    <p:extLst>
      <p:ext uri="{BB962C8B-B14F-4D97-AF65-F5344CB8AC3E}">
        <p14:creationId xmlns:p14="http://schemas.microsoft.com/office/powerpoint/2010/main" val="50513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 Evictions by month since 2018</a:t>
            </a:r>
          </a:p>
          <a:p>
            <a:r>
              <a:rPr lang="en-US"/>
              <a:t>Minimal during the pandemic eviction freeze then drastic uprise from a</a:t>
            </a:r>
          </a:p>
          <a:p>
            <a:r>
              <a:rPr lang="en-US"/>
              <a:t>Backlog of evictions</a:t>
            </a:r>
          </a:p>
          <a:p>
            <a:r>
              <a:rPr lang="en-US"/>
              <a:t>Waning $ assistance for tenants behind on their rent</a:t>
            </a:r>
          </a:p>
        </p:txBody>
      </p:sp>
      <p:sp>
        <p:nvSpPr>
          <p:cNvPr id="4" name="Slide Number Placeholder 3"/>
          <p:cNvSpPr>
            <a:spLocks noGrp="1"/>
          </p:cNvSpPr>
          <p:nvPr>
            <p:ph type="sldNum" sz="quarter" idx="5"/>
          </p:nvPr>
        </p:nvSpPr>
        <p:spPr/>
        <p:txBody>
          <a:bodyPr/>
          <a:lstStyle/>
          <a:p>
            <a:fld id="{0F909565-36B8-47D8-B831-0C35229A9ED6}" type="slidenum">
              <a:rPr lang="en-US" smtClean="0"/>
              <a:t>8</a:t>
            </a:fld>
            <a:endParaRPr lang="en-US"/>
          </a:p>
        </p:txBody>
      </p:sp>
    </p:spTree>
    <p:extLst>
      <p:ext uri="{BB962C8B-B14F-4D97-AF65-F5344CB8AC3E}">
        <p14:creationId xmlns:p14="http://schemas.microsoft.com/office/powerpoint/2010/main" val="4095813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our numbers compare to other states?—We are on the high side</a:t>
            </a:r>
          </a:p>
          <a:p>
            <a:r>
              <a:rPr lang="en-US"/>
              <a:t>Dark blue color has the highest number (NY &amp; VT) &amp; we are in the next shade down</a:t>
            </a:r>
          </a:p>
          <a:p>
            <a:r>
              <a:rPr lang="en-US"/>
              <a:t>Highest #’s are Concentrated in the west &amp; NE</a:t>
            </a:r>
          </a:p>
        </p:txBody>
      </p:sp>
      <p:sp>
        <p:nvSpPr>
          <p:cNvPr id="4" name="Slide Number Placeholder 3"/>
          <p:cNvSpPr>
            <a:spLocks noGrp="1"/>
          </p:cNvSpPr>
          <p:nvPr>
            <p:ph type="sldNum" sz="quarter" idx="5"/>
          </p:nvPr>
        </p:nvSpPr>
        <p:spPr/>
        <p:txBody>
          <a:bodyPr/>
          <a:lstStyle/>
          <a:p>
            <a:fld id="{0F909565-36B8-47D8-B831-0C35229A9ED6}" type="slidenum">
              <a:rPr lang="en-US" smtClean="0"/>
              <a:t>9</a:t>
            </a:fld>
            <a:endParaRPr lang="en-US"/>
          </a:p>
        </p:txBody>
      </p:sp>
    </p:spTree>
    <p:extLst>
      <p:ext uri="{BB962C8B-B14F-4D97-AF65-F5344CB8AC3E}">
        <p14:creationId xmlns:p14="http://schemas.microsoft.com/office/powerpoint/2010/main" val="754618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02124"/>
                </a:solidFill>
                <a:effectLst/>
                <a:latin typeface="Google Sans"/>
              </a:rPr>
              <a:t>When you compare numbers from similar community sizes</a:t>
            </a:r>
          </a:p>
          <a:p>
            <a:endParaRPr lang="en-US" b="0" i="0">
              <a:solidFill>
                <a:srgbClr val="202124"/>
              </a:solidFill>
              <a:effectLst/>
              <a:latin typeface="Google Sans"/>
            </a:endParaRPr>
          </a:p>
          <a:p>
            <a:endParaRPr lang="en-US" b="0" i="0">
              <a:solidFill>
                <a:srgbClr val="202124"/>
              </a:solidFill>
              <a:effectLst/>
              <a:latin typeface="Google Sans"/>
            </a:endParaRPr>
          </a:p>
          <a:p>
            <a:r>
              <a:rPr lang="en-US" b="0" i="0">
                <a:solidFill>
                  <a:srgbClr val="202124"/>
                </a:solidFill>
                <a:effectLst/>
                <a:latin typeface="Google Sans"/>
              </a:rPr>
              <a:t>The Balance of Washington State Continuum of Care (CoC) is organized to provide leadership and coordination in activities throughout its 34-county jurisdiction toward the goal of ending homelessness and working to prevent the occurrence of homelessness within the area.</a:t>
            </a:r>
          </a:p>
          <a:p>
            <a:r>
              <a:rPr lang="en-US" b="0" i="0">
                <a:solidFill>
                  <a:srgbClr val="202124"/>
                </a:solidFill>
                <a:effectLst/>
                <a:latin typeface="Google Sans"/>
              </a:rPr>
              <a:t>BoS CoC includes jurisdictions not covered by any other CoC—includes non-metropolitan areas &amp; may include some or all of state’s smaller </a:t>
            </a:r>
            <a:r>
              <a:rPr lang="en-US" b="0" i="0" err="1">
                <a:solidFill>
                  <a:srgbClr val="202124"/>
                </a:solidFill>
                <a:effectLst/>
                <a:latin typeface="Google Sans"/>
              </a:rPr>
              <a:t>clities</a:t>
            </a:r>
            <a:endParaRPr lang="en-US"/>
          </a:p>
        </p:txBody>
      </p:sp>
      <p:sp>
        <p:nvSpPr>
          <p:cNvPr id="4" name="Slide Number Placeholder 3"/>
          <p:cNvSpPr>
            <a:spLocks noGrp="1"/>
          </p:cNvSpPr>
          <p:nvPr>
            <p:ph type="sldNum" sz="quarter" idx="5"/>
          </p:nvPr>
        </p:nvSpPr>
        <p:spPr/>
        <p:txBody>
          <a:bodyPr/>
          <a:lstStyle/>
          <a:p>
            <a:fld id="{0F909565-36B8-47D8-B831-0C35229A9ED6}" type="slidenum">
              <a:rPr lang="en-US" smtClean="0"/>
              <a:t>10</a:t>
            </a:fld>
            <a:endParaRPr lang="en-US"/>
          </a:p>
        </p:txBody>
      </p:sp>
    </p:spTree>
    <p:extLst>
      <p:ext uri="{BB962C8B-B14F-4D97-AF65-F5344CB8AC3E}">
        <p14:creationId xmlns:p14="http://schemas.microsoft.com/office/powerpoint/2010/main" val="243681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There is a Disproportionate impact of homelessness on POC</a:t>
            </a:r>
            <a:endParaRPr lang="en-US"/>
          </a:p>
          <a:p>
            <a:r>
              <a:rPr lang="en-US"/>
              <a:t>In US—blacks comprise 37% of all people experiencing homelessness though represent 13% total US pop</a:t>
            </a:r>
          </a:p>
          <a:p>
            <a:r>
              <a:rPr lang="en-US"/>
              <a:t>WA Blacks 4.5% WA pop, nearly 17% of it’s homeless pop</a:t>
            </a:r>
          </a:p>
        </p:txBody>
      </p:sp>
      <p:sp>
        <p:nvSpPr>
          <p:cNvPr id="4" name="Slide Number Placeholder 3"/>
          <p:cNvSpPr>
            <a:spLocks noGrp="1"/>
          </p:cNvSpPr>
          <p:nvPr>
            <p:ph type="sldNum" sz="quarter" idx="5"/>
          </p:nvPr>
        </p:nvSpPr>
        <p:spPr/>
        <p:txBody>
          <a:bodyPr/>
          <a:lstStyle/>
          <a:p>
            <a:fld id="{0F909565-36B8-47D8-B831-0C35229A9ED6}" type="slidenum">
              <a:rPr lang="en-US" smtClean="0"/>
              <a:t>11</a:t>
            </a:fld>
            <a:endParaRPr lang="en-US"/>
          </a:p>
        </p:txBody>
      </p:sp>
    </p:spTree>
    <p:extLst>
      <p:ext uri="{BB962C8B-B14F-4D97-AF65-F5344CB8AC3E}">
        <p14:creationId xmlns:p14="http://schemas.microsoft.com/office/powerpoint/2010/main" val="1691832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4183657167"/>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1B641C-6FD5-47E0-B5E6-90898367E600}"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397489524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3755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a:t>”</a:t>
            </a:r>
          </a:p>
        </p:txBody>
      </p:sp>
    </p:spTree>
    <p:extLst>
      <p:ext uri="{BB962C8B-B14F-4D97-AF65-F5344CB8AC3E}">
        <p14:creationId xmlns:p14="http://schemas.microsoft.com/office/powerpoint/2010/main" val="356277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1086244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232045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2539422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210916286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406741071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112696101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1633697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1B641C-6FD5-47E0-B5E6-90898367E600}"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26500796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1B641C-6FD5-47E0-B5E6-90898367E600}" type="datetimeFigureOut">
              <a:rPr lang="en-US" smtClean="0"/>
              <a:t>1/17/2024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336175543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124529587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157846715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F81B641C-6FD5-47E0-B5E6-90898367E600}" type="datetimeFigureOut">
              <a:rPr lang="en-US" smtClean="0"/>
              <a:t>1/17/2024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22558032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1B641C-6FD5-47E0-B5E6-90898367E600}" type="datetimeFigureOut">
              <a:rPr lang="en-US" smtClean="0"/>
              <a:t>1/17/2024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C13D61-AC9A-46A9-AE2F-358B49ACAAD6}" type="slidenum">
              <a:rPr lang="en-US" smtClean="0"/>
              <a:t>‹#›</a:t>
            </a:fld>
            <a:endParaRPr lang="en-US"/>
          </a:p>
        </p:txBody>
      </p:sp>
    </p:spTree>
    <p:extLst>
      <p:ext uri="{BB962C8B-B14F-4D97-AF65-F5344CB8AC3E}">
        <p14:creationId xmlns:p14="http://schemas.microsoft.com/office/powerpoint/2010/main" val="284555889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81B641C-6FD5-47E0-B5E6-90898367E600}" type="datetimeFigureOut">
              <a:rPr lang="en-US" smtClean="0"/>
              <a:t>1/17/2024</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22C13D61-AC9A-46A9-AE2F-358B49ACAAD6}" type="slidenum">
              <a:rPr lang="en-US" smtClean="0"/>
              <a:t>‹#›</a:t>
            </a:fld>
            <a:endParaRPr lang="en-US"/>
          </a:p>
        </p:txBody>
      </p:sp>
    </p:spTree>
    <p:extLst>
      <p:ext uri="{BB962C8B-B14F-4D97-AF65-F5344CB8AC3E}">
        <p14:creationId xmlns:p14="http://schemas.microsoft.com/office/powerpoint/2010/main" val="782093372"/>
      </p:ext>
    </p:extLst>
  </p:cSld>
  <p:clrMap bg1="dk1" tx1="lt1" bg2="dk2" tx2="lt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 id="2147484327" r:id="rId13"/>
    <p:sldLayoutId id="2147484328" r:id="rId14"/>
    <p:sldLayoutId id="2147484329" r:id="rId15"/>
    <p:sldLayoutId id="2147484330" r:id="rId16"/>
    <p:sldLayoutId id="2147484331" r:id="rId17"/>
  </p:sldLayoutIdLst>
  <p:transition spd="slow">
    <p:push dir="u"/>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jpeg"/><Relationship Id="rId7" Type="http://schemas.openxmlformats.org/officeDocument/2006/relationships/diagramColors" Target="../diagrams/colors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dcfpi.org/wp-content/uploads/2017/12/Style-Guide-for-Inclusive-Language_Dec-2017.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dcfpi.org/wp-content/uploads/2017/12/Style-Guide-for-Inclusive-Language_Dec-2017.pd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2.png"/><Relationship Id="rId7"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s://nhchc.org/clinical-practice/adapted-clinical-guideline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smiadviser.org/knowledge_post/we-often-hear-references-to-trauma-informed-care-without-a-clear-idea-of-what-that-entails-can-you-suggest-a-resource-with-a-clear-definition-of-trauma-informed-care-and-how-to-implement-it" TargetMode="External"/><Relationship Id="rId5" Type="http://schemas.openxmlformats.org/officeDocument/2006/relationships/hyperlink" Target="https://depts.washington.edu/harrtlab/resources/" TargetMode="External"/><Relationship Id="rId4" Type="http://schemas.openxmlformats.org/officeDocument/2006/relationships/hyperlink" Target="https://www.acog.org/clinical/clinical-guidance/committee-opinion/articles/2013/10/health-care-for-homeless-women?utm_source=redirect&amp;utm_medium=web&amp;utm_campaign=otn"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A7CC2-4EDB-470C-D06B-67A74502A21D}"/>
              </a:ext>
            </a:extLst>
          </p:cNvPr>
          <p:cNvSpPr>
            <a:spLocks noGrp="1"/>
          </p:cNvSpPr>
          <p:nvPr>
            <p:ph type="title"/>
          </p:nvPr>
        </p:nvSpPr>
        <p:spPr/>
        <p:txBody>
          <a:bodyPr/>
          <a:lstStyle/>
          <a:p>
            <a:r>
              <a:rPr lang="en-US"/>
              <a:t>Before We Begin ...</a:t>
            </a:r>
          </a:p>
        </p:txBody>
      </p:sp>
      <p:pic>
        <p:nvPicPr>
          <p:cNvPr id="4" name="Picture 3">
            <a:extLst>
              <a:ext uri="{FF2B5EF4-FFF2-40B4-BE49-F238E27FC236}">
                <a16:creationId xmlns:a16="http://schemas.microsoft.com/office/drawing/2014/main" id="{5838CCD9-98BA-751D-99C7-1FC5788AB73D}"/>
              </a:ext>
            </a:extLst>
          </p:cNvPr>
          <p:cNvPicPr>
            <a:picLocks noChangeAspect="1"/>
          </p:cNvPicPr>
          <p:nvPr/>
        </p:nvPicPr>
        <p:blipFill>
          <a:blip r:embed="rId2"/>
          <a:stretch>
            <a:fillRect/>
          </a:stretch>
        </p:blipFill>
        <p:spPr>
          <a:xfrm>
            <a:off x="614362" y="2210949"/>
            <a:ext cx="7915275" cy="3476625"/>
          </a:xfrm>
          <a:prstGeom prst="rect">
            <a:avLst/>
          </a:prstGeom>
        </p:spPr>
      </p:pic>
    </p:spTree>
    <p:extLst>
      <p:ext uri="{BB962C8B-B14F-4D97-AF65-F5344CB8AC3E}">
        <p14:creationId xmlns:p14="http://schemas.microsoft.com/office/powerpoint/2010/main" val="38829734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00B100-E64F-9344-CDBC-190F7EF54132}"/>
              </a:ext>
            </a:extLst>
          </p:cNvPr>
          <p:cNvPicPr>
            <a:picLocks noChangeAspect="1"/>
          </p:cNvPicPr>
          <p:nvPr/>
        </p:nvPicPr>
        <p:blipFill>
          <a:blip r:embed="rId4"/>
          <a:stretch>
            <a:fillRect/>
          </a:stretch>
        </p:blipFill>
        <p:spPr>
          <a:xfrm>
            <a:off x="559037" y="890525"/>
            <a:ext cx="8102362" cy="4481195"/>
          </a:xfrm>
          <a:prstGeom prst="rect">
            <a:avLst/>
          </a:prstGeom>
        </p:spPr>
      </p:pic>
      <p:sp>
        <p:nvSpPr>
          <p:cNvPr id="4" name="TextBox 3">
            <a:extLst>
              <a:ext uri="{FF2B5EF4-FFF2-40B4-BE49-F238E27FC236}">
                <a16:creationId xmlns:a16="http://schemas.microsoft.com/office/drawing/2014/main" id="{D935CEBA-10CE-5041-2156-17206951732F}"/>
              </a:ext>
            </a:extLst>
          </p:cNvPr>
          <p:cNvSpPr txBox="1"/>
          <p:nvPr/>
        </p:nvSpPr>
        <p:spPr>
          <a:xfrm>
            <a:off x="788349" y="5627865"/>
            <a:ext cx="6025485" cy="339609"/>
          </a:xfrm>
          <a:prstGeom prst="rect">
            <a:avLst/>
          </a:prstGeom>
          <a:noFill/>
        </p:spPr>
        <p:txBody>
          <a:bodyPr wrap="none" rtlCol="0">
            <a:spAutoFit/>
          </a:bodyPr>
          <a:lstStyle/>
          <a:p>
            <a:pPr>
              <a:spcAft>
                <a:spcPts val="600"/>
              </a:spcAft>
            </a:pPr>
            <a:r>
              <a:rPr lang="en-US" sz="1600" i="1" kern="1200">
                <a:solidFill>
                  <a:schemeClr val="tx1"/>
                </a:solidFill>
                <a:latin typeface="+mn-lt"/>
                <a:ea typeface="+mn-ea"/>
                <a:cs typeface="+mn-cs"/>
              </a:rPr>
              <a:t>Annual Homelessness Assessment Report to Congress, 2023</a:t>
            </a:r>
            <a:endParaRPr lang="en-US" sz="1600" i="1"/>
          </a:p>
        </p:txBody>
      </p:sp>
      <p:sp>
        <p:nvSpPr>
          <p:cNvPr id="2" name="Oval 1">
            <a:extLst>
              <a:ext uri="{FF2B5EF4-FFF2-40B4-BE49-F238E27FC236}">
                <a16:creationId xmlns:a16="http://schemas.microsoft.com/office/drawing/2014/main" id="{5BCAD343-B4EF-C2D3-506A-B2AD05B52FD1}"/>
              </a:ext>
            </a:extLst>
          </p:cNvPr>
          <p:cNvSpPr/>
          <p:nvPr/>
        </p:nvSpPr>
        <p:spPr>
          <a:xfrm>
            <a:off x="482600" y="2839594"/>
            <a:ext cx="2140247" cy="3057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5" name="Oval 4">
            <a:extLst>
              <a:ext uri="{FF2B5EF4-FFF2-40B4-BE49-F238E27FC236}">
                <a16:creationId xmlns:a16="http://schemas.microsoft.com/office/drawing/2014/main" id="{F982E514-D614-DE8B-8BEC-369EF9427CDE}"/>
              </a:ext>
            </a:extLst>
          </p:cNvPr>
          <p:cNvSpPr/>
          <p:nvPr/>
        </p:nvSpPr>
        <p:spPr>
          <a:xfrm>
            <a:off x="4380906" y="2825373"/>
            <a:ext cx="1987371" cy="3057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
        <p:nvSpPr>
          <p:cNvPr id="6" name="Oval 5">
            <a:extLst>
              <a:ext uri="{FF2B5EF4-FFF2-40B4-BE49-F238E27FC236}">
                <a16:creationId xmlns:a16="http://schemas.microsoft.com/office/drawing/2014/main" id="{D40A0D93-41A5-AA62-45E7-45FA63C81346}"/>
              </a:ext>
            </a:extLst>
          </p:cNvPr>
          <p:cNvSpPr/>
          <p:nvPr/>
        </p:nvSpPr>
        <p:spPr>
          <a:xfrm>
            <a:off x="4228030" y="4175555"/>
            <a:ext cx="2216685" cy="3057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Tree>
    <p:extLst>
      <p:ext uri="{BB962C8B-B14F-4D97-AF65-F5344CB8AC3E}">
        <p14:creationId xmlns:p14="http://schemas.microsoft.com/office/powerpoint/2010/main" val="291647023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FE0D-0E8F-FB0B-98A0-B3C59181D3E2}"/>
              </a:ext>
            </a:extLst>
          </p:cNvPr>
          <p:cNvSpPr>
            <a:spLocks noGrp="1"/>
          </p:cNvSpPr>
          <p:nvPr>
            <p:ph type="title"/>
          </p:nvPr>
        </p:nvSpPr>
        <p:spPr/>
        <p:txBody>
          <a:bodyPr/>
          <a:lstStyle/>
          <a:p>
            <a:pPr algn="ctr"/>
            <a:r>
              <a:rPr lang="en-US">
                <a:solidFill>
                  <a:srgbClr val="FF6600"/>
                </a:solidFill>
              </a:rPr>
              <a:t>WA Race Distribution</a:t>
            </a:r>
          </a:p>
        </p:txBody>
      </p:sp>
      <p:graphicFrame>
        <p:nvGraphicFramePr>
          <p:cNvPr id="6" name="Content Placeholder 5">
            <a:extLst>
              <a:ext uri="{FF2B5EF4-FFF2-40B4-BE49-F238E27FC236}">
                <a16:creationId xmlns:a16="http://schemas.microsoft.com/office/drawing/2014/main" id="{A826B731-F5D6-961E-31E1-ECEA5CBCEFC1}"/>
              </a:ext>
            </a:extLst>
          </p:cNvPr>
          <p:cNvGraphicFramePr>
            <a:graphicFrameLocks noGrp="1"/>
          </p:cNvGraphicFramePr>
          <p:nvPr>
            <p:ph idx="1"/>
            <p:extLst>
              <p:ext uri="{D42A27DB-BD31-4B8C-83A1-F6EECF244321}">
                <p14:modId xmlns:p14="http://schemas.microsoft.com/office/powerpoint/2010/main" val="3694013770"/>
              </p:ext>
            </p:extLst>
          </p:nvPr>
        </p:nvGraphicFramePr>
        <p:xfrm>
          <a:off x="762000" y="1901952"/>
          <a:ext cx="6869112"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30260E0-1C32-2150-28E7-89388826CBB8}"/>
              </a:ext>
            </a:extLst>
          </p:cNvPr>
          <p:cNvSpPr txBox="1"/>
          <p:nvPr/>
        </p:nvSpPr>
        <p:spPr>
          <a:xfrm>
            <a:off x="50000" y="6248400"/>
            <a:ext cx="7924800" cy="553998"/>
          </a:xfrm>
          <a:prstGeom prst="rect">
            <a:avLst/>
          </a:prstGeom>
          <a:noFill/>
        </p:spPr>
        <p:txBody>
          <a:bodyPr wrap="square" rtlCol="0">
            <a:spAutoFit/>
          </a:bodyPr>
          <a:lstStyle/>
          <a:p>
            <a:r>
              <a:rPr lang="en-US" sz="1000" i="1"/>
              <a:t>Data from US Census Bureau and WA Dept of Commerce</a:t>
            </a:r>
          </a:p>
          <a:p>
            <a:r>
              <a:rPr lang="en-US" sz="1000" i="1"/>
              <a:t>Excludes mixed race or other</a:t>
            </a:r>
          </a:p>
          <a:p>
            <a:r>
              <a:rPr lang="en-US" sz="1000" i="1"/>
              <a:t>PEH = People Experiencing Homelessness</a:t>
            </a:r>
          </a:p>
        </p:txBody>
      </p:sp>
    </p:spTree>
    <p:extLst>
      <p:ext uri="{BB962C8B-B14F-4D97-AF65-F5344CB8AC3E}">
        <p14:creationId xmlns:p14="http://schemas.microsoft.com/office/powerpoint/2010/main" val="413814522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609600" y="5943600"/>
            <a:ext cx="2904962" cy="369332"/>
          </a:xfrm>
          <a:prstGeom prst="rect">
            <a:avLst/>
          </a:prstGeom>
          <a:noFill/>
        </p:spPr>
        <p:txBody>
          <a:bodyPr wrap="none" rtlCol="0">
            <a:spAutoFit/>
          </a:bodyPr>
          <a:lstStyle/>
          <a:p>
            <a:r>
              <a:rPr lang="en-US"/>
              <a:t>Point in Time Count 2020</a:t>
            </a:r>
          </a:p>
        </p:txBody>
      </p:sp>
    </p:spTree>
    <p:extLst>
      <p:ext uri="{BB962C8B-B14F-4D97-AF65-F5344CB8AC3E}">
        <p14:creationId xmlns:p14="http://schemas.microsoft.com/office/powerpoint/2010/main" val="66000251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41" name="Picture 40">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42" name="Oval 41">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3" name="Picture 42">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4" name="Picture 43">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45" name="Rectangle 44">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7"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8" name="Freeform: Shape 47">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703491" y="417491"/>
            <a:ext cx="6858001" cy="6023018"/>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n-US"/>
          </a:p>
        </p:txBody>
      </p:sp>
      <p:sp>
        <p:nvSpPr>
          <p:cNvPr id="49" name="Rectangle 48">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p:cNvSpPr txBox="1"/>
          <p:nvPr/>
        </p:nvSpPr>
        <p:spPr>
          <a:xfrm>
            <a:off x="482891" y="3072385"/>
            <a:ext cx="2331043" cy="2947415"/>
          </a:xfrm>
          <a:prstGeom prst="rect">
            <a:avLst/>
          </a:prstGeom>
        </p:spPr>
        <p:txBody>
          <a:bodyPr vert="horz" lIns="91440" tIns="45720" rIns="91440" bIns="45720" rtlCol="0" anchor="t">
            <a:normAutofit/>
          </a:bodyPr>
          <a:lstStyle/>
          <a:p>
            <a:pPr>
              <a:spcBef>
                <a:spcPts val="1000"/>
              </a:spcBef>
              <a:buClr>
                <a:schemeClr val="bg2">
                  <a:lumMod val="40000"/>
                  <a:lumOff val="60000"/>
                </a:schemeClr>
              </a:buClr>
              <a:buSzPct val="80000"/>
            </a:pPr>
            <a:r>
              <a:rPr lang="en-US" sz="2400" dirty="0">
                <a:solidFill>
                  <a:srgbClr val="FFFFFF"/>
                </a:solidFill>
                <a:latin typeface="+mj-lt"/>
                <a:ea typeface="+mj-ea"/>
                <a:cs typeface="+mj-cs"/>
              </a:rPr>
              <a:t>2020 King County Point in Time Count</a:t>
            </a:r>
            <a:endParaRPr lang="en-US">
              <a:ea typeface="+mj-ea"/>
              <a:cs typeface="+mj-cs"/>
            </a:endParaRPr>
          </a:p>
        </p:txBody>
      </p:sp>
      <p:graphicFrame>
        <p:nvGraphicFramePr>
          <p:cNvPr id="2" name="Chart 1"/>
          <p:cNvGraphicFramePr/>
          <p:nvPr>
            <p:extLst>
              <p:ext uri="{D42A27DB-BD31-4B8C-83A1-F6EECF244321}">
                <p14:modId xmlns:p14="http://schemas.microsoft.com/office/powerpoint/2010/main" val="4170664214"/>
              </p:ext>
            </p:extLst>
          </p:nvPr>
        </p:nvGraphicFramePr>
        <p:xfrm>
          <a:off x="3473909" y="1447799"/>
          <a:ext cx="5480905" cy="457200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869516781"/>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40" name="Picture 39">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41" name="Oval 40">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2" name="Picture 41">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43" name="Picture 42">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44" name="Rectangle 43">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49076D5E-68ED-4CD1-A04F-E7934EBFA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21BE0A6B-EBF8-4301-B1AE-F6A1C4003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ounded Rectangle 9">
            <a:extLst>
              <a:ext uri="{FF2B5EF4-FFF2-40B4-BE49-F238E27FC236}">
                <a16:creationId xmlns:a16="http://schemas.microsoft.com/office/drawing/2014/main" id="{03C06118-B3FE-4B51-80A1-B82C2E9F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ln w="12700">
            <a:solidFill>
              <a:schemeClr val="bg2"/>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72BE3F8-96D6-4535-9AE4-694DC4F5B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p:cNvSpPr txBox="1"/>
          <p:nvPr/>
        </p:nvSpPr>
        <p:spPr>
          <a:xfrm>
            <a:off x="486698" y="2438400"/>
            <a:ext cx="2629120" cy="3785419"/>
          </a:xfrm>
          <a:prstGeom prst="rect">
            <a:avLst/>
          </a:prstGeom>
        </p:spPr>
        <p:txBody>
          <a:bodyPr vert="horz" lIns="91440" tIns="45720" rIns="91440" bIns="45720" rtlCol="0">
            <a:normAutofit/>
          </a:bodyPr>
          <a:lstStyle/>
          <a:p>
            <a:pPr>
              <a:spcBef>
                <a:spcPts val="1000"/>
              </a:spcBef>
              <a:buClr>
                <a:schemeClr val="bg2">
                  <a:lumMod val="40000"/>
                  <a:lumOff val="60000"/>
                </a:schemeClr>
              </a:buClr>
              <a:buSzPct val="80000"/>
              <a:buFont typeface="Wingdings 3" charset="2"/>
              <a:buChar char=""/>
            </a:pPr>
            <a:r>
              <a:rPr lang="en-US">
                <a:solidFill>
                  <a:srgbClr val="FFFFFF"/>
                </a:solidFill>
                <a:latin typeface="+mj-lt"/>
                <a:ea typeface="+mj-ea"/>
                <a:cs typeface="+mj-cs"/>
              </a:rPr>
              <a:t>King County Point in Time Count Data</a:t>
            </a:r>
          </a:p>
        </p:txBody>
      </p:sp>
      <p:graphicFrame>
        <p:nvGraphicFramePr>
          <p:cNvPr id="2" name="Content Placeholder 5"/>
          <p:cNvGraphicFramePr>
            <a:graphicFrameLocks/>
          </p:cNvGraphicFramePr>
          <p:nvPr>
            <p:extLst>
              <p:ext uri="{D42A27DB-BD31-4B8C-83A1-F6EECF244321}">
                <p14:modId xmlns:p14="http://schemas.microsoft.com/office/powerpoint/2010/main" val="3284575273"/>
              </p:ext>
            </p:extLst>
          </p:nvPr>
        </p:nvGraphicFramePr>
        <p:xfrm>
          <a:off x="4206239" y="965595"/>
          <a:ext cx="4211126" cy="477359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31344330"/>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FA2A8-E449-D33F-B45A-197BD9A37193}"/>
              </a:ext>
            </a:extLst>
          </p:cNvPr>
          <p:cNvSpPr>
            <a:spLocks noGrp="1"/>
          </p:cNvSpPr>
          <p:nvPr>
            <p:ph type="title"/>
          </p:nvPr>
        </p:nvSpPr>
        <p:spPr/>
        <p:txBody>
          <a:bodyPr/>
          <a:lstStyle/>
          <a:p>
            <a:r>
              <a:rPr lang="en-US" dirty="0">
                <a:solidFill>
                  <a:srgbClr val="92D050"/>
                </a:solidFill>
              </a:rPr>
              <a:t>29 </a:t>
            </a:r>
            <a:r>
              <a:rPr lang="en-US" dirty="0" err="1">
                <a:solidFill>
                  <a:srgbClr val="92D050"/>
                </a:solidFill>
              </a:rPr>
              <a:t>yo</a:t>
            </a:r>
            <a:r>
              <a:rPr lang="en-US" dirty="0">
                <a:solidFill>
                  <a:srgbClr val="92D050"/>
                </a:solidFill>
              </a:rPr>
              <a:t> male, inpatient</a:t>
            </a:r>
            <a:br>
              <a:rPr lang="en-US" dirty="0">
                <a:solidFill>
                  <a:srgbClr val="92D050"/>
                </a:solidFill>
              </a:rPr>
            </a:br>
            <a:r>
              <a:rPr lang="en-US" dirty="0">
                <a:solidFill>
                  <a:srgbClr val="92D050"/>
                </a:solidFill>
              </a:rPr>
              <a:t>with new renal failure</a:t>
            </a:r>
          </a:p>
        </p:txBody>
      </p:sp>
      <p:sp>
        <p:nvSpPr>
          <p:cNvPr id="3" name="Content Placeholder 2">
            <a:extLst>
              <a:ext uri="{FF2B5EF4-FFF2-40B4-BE49-F238E27FC236}">
                <a16:creationId xmlns:a16="http://schemas.microsoft.com/office/drawing/2014/main" id="{EEA6E527-A4F4-BB5C-F454-36C7F53C09BC}"/>
              </a:ext>
            </a:extLst>
          </p:cNvPr>
          <p:cNvSpPr>
            <a:spLocks noGrp="1"/>
          </p:cNvSpPr>
          <p:nvPr>
            <p:ph idx="1"/>
          </p:nvPr>
        </p:nvSpPr>
        <p:spPr>
          <a:xfrm>
            <a:off x="828436" y="2440287"/>
            <a:ext cx="6711654" cy="4195481"/>
          </a:xfrm>
        </p:spPr>
        <p:txBody>
          <a:bodyPr/>
          <a:lstStyle/>
          <a:p>
            <a:r>
              <a:rPr lang="en-US" dirty="0">
                <a:solidFill>
                  <a:schemeClr val="accent1"/>
                </a:solidFill>
              </a:rPr>
              <a:t>Nephrotic Syndrome, Amyloidosis r/t Opioid Use Disorder </a:t>
            </a:r>
          </a:p>
          <a:p>
            <a:r>
              <a:rPr lang="en-US" dirty="0">
                <a:solidFill>
                  <a:schemeClr val="accent1"/>
                </a:solidFill>
              </a:rPr>
              <a:t>Sleeps on the streets in a tent</a:t>
            </a:r>
          </a:p>
          <a:p>
            <a:r>
              <a:rPr lang="en-US" dirty="0">
                <a:solidFill>
                  <a:schemeClr val="accent1"/>
                </a:solidFill>
              </a:rPr>
              <a:t>Requires dialysis for 4 hours, 3X/Week</a:t>
            </a:r>
          </a:p>
          <a:p>
            <a:r>
              <a:rPr lang="en-US" dirty="0">
                <a:solidFill>
                  <a:schemeClr val="accent1"/>
                </a:solidFill>
              </a:rPr>
              <a:t>Med List is long &amp; complicated</a:t>
            </a:r>
          </a:p>
        </p:txBody>
      </p:sp>
    </p:spTree>
    <p:extLst>
      <p:ext uri="{BB962C8B-B14F-4D97-AF65-F5344CB8AC3E}">
        <p14:creationId xmlns:p14="http://schemas.microsoft.com/office/powerpoint/2010/main" val="71305371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96D80-666D-B761-44C2-06338BA3C2D6}"/>
              </a:ext>
            </a:extLst>
          </p:cNvPr>
          <p:cNvSpPr>
            <a:spLocks noGrp="1"/>
          </p:cNvSpPr>
          <p:nvPr>
            <p:ph type="title"/>
          </p:nvPr>
        </p:nvSpPr>
        <p:spPr>
          <a:xfrm>
            <a:off x="1044310" y="2286000"/>
            <a:ext cx="7055380" cy="1400530"/>
          </a:xfrm>
        </p:spPr>
        <p:txBody>
          <a:bodyPr/>
          <a:lstStyle/>
          <a:p>
            <a:r>
              <a:rPr lang="en-US">
                <a:solidFill>
                  <a:srgbClr val="FF6600"/>
                </a:solidFill>
              </a:rPr>
              <a:t>What Could Go Wrong</a:t>
            </a:r>
            <a:r>
              <a:rPr lang="en-US">
                <a:solidFill>
                  <a:srgbClr val="FF6600"/>
                </a:solidFill>
                <a:latin typeface="Arial Nova" panose="020B0504020202020204" pitchFamily="34" charset="0"/>
              </a:rPr>
              <a:t>?</a:t>
            </a:r>
          </a:p>
        </p:txBody>
      </p:sp>
    </p:spTree>
    <p:extLst>
      <p:ext uri="{BB962C8B-B14F-4D97-AF65-F5344CB8AC3E}">
        <p14:creationId xmlns:p14="http://schemas.microsoft.com/office/powerpoint/2010/main" val="185926604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89" name="Rectangle 6188">
            <a:extLst>
              <a:ext uri="{FF2B5EF4-FFF2-40B4-BE49-F238E27FC236}">
                <a16:creationId xmlns:a16="http://schemas.microsoft.com/office/drawing/2014/main" id="{ABE6F9A3-300E-47F5-B41C-C8C5E758D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486696" y="1063417"/>
            <a:ext cx="2629122" cy="4675396"/>
          </a:xfrm>
        </p:spPr>
        <p:txBody>
          <a:bodyPr anchor="ctr">
            <a:normAutofit/>
          </a:bodyPr>
          <a:lstStyle/>
          <a:p>
            <a:pPr>
              <a:defRPr/>
            </a:pPr>
            <a:r>
              <a:rPr lang="en-US" sz="2900">
                <a:solidFill>
                  <a:srgbClr val="F2F2F2"/>
                </a:solidFill>
                <a:cs typeface="+mj-cs"/>
              </a:rPr>
              <a:t>Homelessness and Health</a:t>
            </a:r>
          </a:p>
        </p:txBody>
      </p:sp>
      <p:sp>
        <p:nvSpPr>
          <p:cNvPr id="6190" name="Rectangle 6189">
            <a:extLst>
              <a:ext uri="{FF2B5EF4-FFF2-40B4-BE49-F238E27FC236}">
                <a16:creationId xmlns:a16="http://schemas.microsoft.com/office/drawing/2014/main" id="{61B4701B-39FE-43B8-86AA-D6B8789C2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191" name="Rounded Rectangle 9">
            <a:extLst>
              <a:ext uri="{FF2B5EF4-FFF2-40B4-BE49-F238E27FC236}">
                <a16:creationId xmlns:a16="http://schemas.microsoft.com/office/drawing/2014/main" id="{E9A7EF13-49FA-4355-971A-34B065F35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2" name="Rectangle 6191">
            <a:extLst>
              <a:ext uri="{FF2B5EF4-FFF2-40B4-BE49-F238E27FC236}">
                <a16:creationId xmlns:a16="http://schemas.microsoft.com/office/drawing/2014/main" id="{92CF3C3E-0F7B-4F0C-8EBD-BDD38E9C6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6"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6193" name="Rectangle 3">
            <a:extLst>
              <a:ext uri="{FF2B5EF4-FFF2-40B4-BE49-F238E27FC236}">
                <a16:creationId xmlns:a16="http://schemas.microsoft.com/office/drawing/2014/main" id="{6E3C8AA4-9571-D2E3-106E-0A38FA4EB607}"/>
              </a:ext>
            </a:extLst>
          </p:cNvPr>
          <p:cNvGraphicFramePr>
            <a:graphicFrameLocks noGrp="1"/>
          </p:cNvGraphicFramePr>
          <p:nvPr>
            <p:ph idx="1"/>
            <p:extLst>
              <p:ext uri="{D42A27DB-BD31-4B8C-83A1-F6EECF244321}">
                <p14:modId xmlns:p14="http://schemas.microsoft.com/office/powerpoint/2010/main" val="2764792573"/>
              </p:ext>
            </p:extLst>
          </p:nvPr>
        </p:nvGraphicFramePr>
        <p:xfrm>
          <a:off x="4206478" y="965200"/>
          <a:ext cx="4211240" cy="477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lt1" tx1="dk1" bg2="lt2" tx2="dk2" accent1="accent1" accent2="accent2" accent3="accent3" accent4="accent4" accent5="accent5" accent6="accent6" hlink="hlink" folHlink="folHlink"/>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ACC7-91C3-157F-46E2-5614F959DB0D}"/>
              </a:ext>
            </a:extLst>
          </p:cNvPr>
          <p:cNvSpPr>
            <a:spLocks noGrp="1"/>
          </p:cNvSpPr>
          <p:nvPr>
            <p:ph type="title"/>
          </p:nvPr>
        </p:nvSpPr>
        <p:spPr>
          <a:xfrm>
            <a:off x="2545492" y="196779"/>
            <a:ext cx="4954827" cy="1641986"/>
          </a:xfrm>
        </p:spPr>
        <p:txBody>
          <a:bodyPr>
            <a:normAutofit/>
          </a:bodyPr>
          <a:lstStyle/>
          <a:p>
            <a:r>
              <a:rPr lang="en-US" dirty="0">
                <a:solidFill>
                  <a:schemeClr val="accent4"/>
                </a:solidFill>
                <a:cs typeface="+mj-cs"/>
              </a:rPr>
              <a:t>Health Impacts</a:t>
            </a:r>
            <a:endParaRPr lang="en-US" dirty="0">
              <a:solidFill>
                <a:schemeClr val="accent4"/>
              </a:solidFill>
            </a:endParaRPr>
          </a:p>
        </p:txBody>
      </p:sp>
      <p:pic>
        <p:nvPicPr>
          <p:cNvPr id="65" name="Picture 64" descr="Desk with stethoscope and computer keyboard">
            <a:extLst>
              <a:ext uri="{FF2B5EF4-FFF2-40B4-BE49-F238E27FC236}">
                <a16:creationId xmlns:a16="http://schemas.microsoft.com/office/drawing/2014/main" id="{8596B589-D552-C3E4-B430-0B09BF8151AA}"/>
              </a:ext>
            </a:extLst>
          </p:cNvPr>
          <p:cNvPicPr>
            <a:picLocks noChangeAspect="1"/>
          </p:cNvPicPr>
          <p:nvPr/>
        </p:nvPicPr>
        <p:blipFill rotWithShape="1">
          <a:blip r:embed="rId4"/>
          <a:srcRect l="62661" r="7709" b="-1"/>
          <a:stretch/>
        </p:blipFill>
        <p:spPr>
          <a:xfrm>
            <a:off x="21" y="10"/>
            <a:ext cx="1736103" cy="6857990"/>
          </a:xfrm>
          <a:prstGeom prst="rect">
            <a:avLst/>
          </a:prstGeom>
        </p:spPr>
      </p:pic>
      <p:sp>
        <p:nvSpPr>
          <p:cNvPr id="66" name="Content Placeholder 2">
            <a:extLst>
              <a:ext uri="{FF2B5EF4-FFF2-40B4-BE49-F238E27FC236}">
                <a16:creationId xmlns:a16="http://schemas.microsoft.com/office/drawing/2014/main" id="{6EED2177-ACC3-EA81-EEDF-F8DC81F52895}"/>
              </a:ext>
            </a:extLst>
          </p:cNvPr>
          <p:cNvSpPr>
            <a:spLocks noGrp="1"/>
          </p:cNvSpPr>
          <p:nvPr>
            <p:ph idx="1"/>
          </p:nvPr>
        </p:nvSpPr>
        <p:spPr>
          <a:xfrm>
            <a:off x="2051222" y="1468394"/>
            <a:ext cx="6833285" cy="4055076"/>
          </a:xfrm>
        </p:spPr>
        <p:txBody>
          <a:bodyPr>
            <a:noAutofit/>
          </a:bodyPr>
          <a:lstStyle/>
          <a:p>
            <a:pPr>
              <a:lnSpc>
                <a:spcPct val="90000"/>
              </a:lnSpc>
              <a:defRPr/>
            </a:pPr>
            <a:r>
              <a:rPr lang="en-US" sz="1600" dirty="0">
                <a:solidFill>
                  <a:schemeClr val="accent1"/>
                </a:solidFill>
                <a:cs typeface="+mn-cs"/>
              </a:rPr>
              <a:t>Lack of preventative &amp; f/u care—</a:t>
            </a:r>
          </a:p>
          <a:p>
            <a:pPr lvl="1">
              <a:lnSpc>
                <a:spcPct val="90000"/>
              </a:lnSpc>
              <a:defRPr/>
            </a:pPr>
            <a:r>
              <a:rPr lang="en-US" sz="1600" dirty="0">
                <a:solidFill>
                  <a:srgbClr val="92D050"/>
                </a:solidFill>
                <a:cs typeface="+mn-cs"/>
              </a:rPr>
              <a:t>2-3X </a:t>
            </a:r>
            <a:r>
              <a:rPr lang="en-US" sz="1600" dirty="0" err="1">
                <a:solidFill>
                  <a:srgbClr val="92D050"/>
                </a:solidFill>
                <a:cs typeface="+mn-cs"/>
              </a:rPr>
              <a:t>inc</a:t>
            </a:r>
            <a:r>
              <a:rPr lang="en-US" sz="1600" dirty="0">
                <a:solidFill>
                  <a:srgbClr val="92D050"/>
                </a:solidFill>
                <a:cs typeface="+mn-cs"/>
              </a:rPr>
              <a:t> cancer/heart disease mortality </a:t>
            </a:r>
            <a:r>
              <a:rPr lang="en-US" sz="1100" dirty="0">
                <a:solidFill>
                  <a:srgbClr val="92D050"/>
                </a:solidFill>
                <a:cs typeface="+mn-cs"/>
              </a:rPr>
              <a:t>(Baggett, 2013)</a:t>
            </a:r>
          </a:p>
          <a:p>
            <a:pPr>
              <a:lnSpc>
                <a:spcPct val="90000"/>
              </a:lnSpc>
              <a:defRPr/>
            </a:pPr>
            <a:r>
              <a:rPr lang="en-US" sz="1600" dirty="0">
                <a:solidFill>
                  <a:schemeClr val="accent1"/>
                </a:solidFill>
                <a:cs typeface="+mn-cs"/>
              </a:rPr>
              <a:t>Chronic disease</a:t>
            </a:r>
          </a:p>
          <a:p>
            <a:pPr lvl="1">
              <a:lnSpc>
                <a:spcPct val="90000"/>
              </a:lnSpc>
              <a:defRPr/>
            </a:pPr>
            <a:r>
              <a:rPr lang="en-US" sz="1600" dirty="0">
                <a:solidFill>
                  <a:srgbClr val="92D050"/>
                </a:solidFill>
                <a:cs typeface="+mn-cs"/>
              </a:rPr>
              <a:t>Increased prevalence HTN, DM, </a:t>
            </a:r>
            <a:r>
              <a:rPr lang="en-US" sz="1100" dirty="0">
                <a:solidFill>
                  <a:srgbClr val="92D050"/>
                </a:solidFill>
                <a:cs typeface="+mn-cs"/>
              </a:rPr>
              <a:t>COPD </a:t>
            </a:r>
            <a:r>
              <a:rPr lang="en-US" sz="1100" i="1" dirty="0">
                <a:solidFill>
                  <a:srgbClr val="92D050"/>
                </a:solidFill>
                <a:cs typeface="+mn-cs"/>
              </a:rPr>
              <a:t>(Lo, West J Med 1988)</a:t>
            </a:r>
          </a:p>
          <a:p>
            <a:pPr lvl="1">
              <a:lnSpc>
                <a:spcPct val="90000"/>
              </a:lnSpc>
              <a:defRPr/>
            </a:pPr>
            <a:r>
              <a:rPr lang="en-US" sz="1600" i="1" dirty="0">
                <a:solidFill>
                  <a:srgbClr val="92D050"/>
                </a:solidFill>
                <a:cs typeface="+mn-cs"/>
              </a:rPr>
              <a:t>HTN, CAD, DM:  Delayed Dx/more advanced/poorly controlled</a:t>
            </a:r>
          </a:p>
          <a:p>
            <a:pPr lvl="1">
              <a:lnSpc>
                <a:spcPct val="90000"/>
              </a:lnSpc>
              <a:defRPr/>
            </a:pPr>
            <a:r>
              <a:rPr lang="en-US" sz="1600" dirty="0">
                <a:solidFill>
                  <a:srgbClr val="92D050"/>
                </a:solidFill>
                <a:cs typeface="+mn-cs"/>
              </a:rPr>
              <a:t>Higher rates CV death at younger age </a:t>
            </a:r>
            <a:r>
              <a:rPr lang="en-US" sz="1100" dirty="0">
                <a:solidFill>
                  <a:srgbClr val="92D050"/>
                </a:solidFill>
                <a:cs typeface="+mn-cs"/>
              </a:rPr>
              <a:t>(Maness, 2014)</a:t>
            </a:r>
          </a:p>
          <a:p>
            <a:pPr>
              <a:lnSpc>
                <a:spcPct val="90000"/>
              </a:lnSpc>
              <a:defRPr/>
            </a:pPr>
            <a:r>
              <a:rPr lang="en-US" sz="1600" dirty="0">
                <a:solidFill>
                  <a:schemeClr val="accent1"/>
                </a:solidFill>
                <a:cs typeface="+mn-cs"/>
              </a:rPr>
              <a:t>Population is aging, 50% &gt; 50 </a:t>
            </a:r>
            <a:r>
              <a:rPr lang="en-US" sz="1600" dirty="0" err="1">
                <a:solidFill>
                  <a:schemeClr val="accent1"/>
                </a:solidFill>
                <a:cs typeface="+mn-cs"/>
              </a:rPr>
              <a:t>yo</a:t>
            </a:r>
            <a:r>
              <a:rPr lang="en-US" sz="1600" dirty="0">
                <a:solidFill>
                  <a:schemeClr val="accent1"/>
                </a:solidFill>
                <a:cs typeface="+mn-cs"/>
                <a:sym typeface="Wingdings" panose="05000000000000000000" pitchFamily="2" charset="2"/>
              </a:rPr>
              <a:t> higher chronic disease burden </a:t>
            </a:r>
            <a:r>
              <a:rPr lang="en-US" sz="1100" dirty="0">
                <a:solidFill>
                  <a:schemeClr val="accent1"/>
                </a:solidFill>
                <a:cs typeface="+mn-cs"/>
                <a:sym typeface="Wingdings" panose="05000000000000000000" pitchFamily="2" charset="2"/>
              </a:rPr>
              <a:t>(Hahn, 2006; Sorrell, 2016)</a:t>
            </a:r>
            <a:endParaRPr lang="en-US" sz="1100" dirty="0">
              <a:solidFill>
                <a:schemeClr val="accent1"/>
              </a:solidFill>
              <a:cs typeface="+mn-cs"/>
            </a:endParaRPr>
          </a:p>
          <a:p>
            <a:pPr>
              <a:lnSpc>
                <a:spcPct val="90000"/>
              </a:lnSpc>
              <a:defRPr/>
            </a:pPr>
            <a:r>
              <a:rPr lang="en-US" sz="1600" dirty="0">
                <a:solidFill>
                  <a:schemeClr val="accent1"/>
                </a:solidFill>
                <a:cs typeface="+mn-cs"/>
              </a:rPr>
              <a:t>Premature/accelerated health decline:  </a:t>
            </a:r>
          </a:p>
          <a:p>
            <a:pPr lvl="1">
              <a:lnSpc>
                <a:spcPct val="90000"/>
              </a:lnSpc>
              <a:defRPr/>
            </a:pPr>
            <a:r>
              <a:rPr lang="en-US" sz="1600" dirty="0">
                <a:solidFill>
                  <a:srgbClr val="92D050"/>
                </a:solidFill>
                <a:cs typeface="+mn-cs"/>
              </a:rPr>
              <a:t>geriatric health status in 50</a:t>
            </a:r>
            <a:r>
              <a:rPr lang="en-US" sz="1600" dirty="0">
                <a:solidFill>
                  <a:srgbClr val="92D050"/>
                </a:solidFill>
                <a:latin typeface="Arial"/>
              </a:rPr>
              <a:t>’</a:t>
            </a:r>
            <a:r>
              <a:rPr lang="en-US" sz="1600" dirty="0">
                <a:solidFill>
                  <a:srgbClr val="92D050"/>
                </a:solidFill>
                <a:cs typeface="+mn-cs"/>
              </a:rPr>
              <a:t>s &amp; 60</a:t>
            </a:r>
            <a:r>
              <a:rPr lang="en-US" sz="1600" dirty="0">
                <a:solidFill>
                  <a:srgbClr val="92D050"/>
                </a:solidFill>
                <a:latin typeface="Arial"/>
              </a:rPr>
              <a:t>’</a:t>
            </a:r>
            <a:r>
              <a:rPr lang="en-US" sz="1600" dirty="0">
                <a:solidFill>
                  <a:srgbClr val="92D050"/>
                </a:solidFill>
                <a:cs typeface="+mn-cs"/>
              </a:rPr>
              <a:t>s </a:t>
            </a:r>
            <a:r>
              <a:rPr lang="en-US" sz="1100" i="1" dirty="0">
                <a:solidFill>
                  <a:srgbClr val="92D050"/>
                </a:solidFill>
                <a:cs typeface="+mn-cs"/>
              </a:rPr>
              <a:t>(Brown, 2016)</a:t>
            </a:r>
          </a:p>
        </p:txBody>
      </p:sp>
    </p:spTree>
    <p:extLst>
      <p:ext uri="{BB962C8B-B14F-4D97-AF65-F5344CB8AC3E}">
        <p14:creationId xmlns:p14="http://schemas.microsoft.com/office/powerpoint/2010/main" val="40925720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79F3-B5AB-518F-0A37-CF803A21CBE2}"/>
              </a:ext>
            </a:extLst>
          </p:cNvPr>
          <p:cNvSpPr>
            <a:spLocks noGrp="1"/>
          </p:cNvSpPr>
          <p:nvPr>
            <p:ph type="ctrTitle"/>
          </p:nvPr>
        </p:nvSpPr>
        <p:spPr>
          <a:xfrm>
            <a:off x="1981690" y="4594280"/>
            <a:ext cx="6620968" cy="861420"/>
          </a:xfrm>
        </p:spPr>
        <p:txBody>
          <a:bodyPr/>
          <a:lstStyle/>
          <a:p>
            <a:r>
              <a:rPr lang="en-US" sz="4800" dirty="0">
                <a:solidFill>
                  <a:schemeClr val="accent2"/>
                </a:solidFill>
              </a:rPr>
              <a:t>Barriers to Care</a:t>
            </a:r>
            <a:endParaRPr lang="en-US" sz="4800" dirty="0">
              <a:solidFill>
                <a:schemeClr val="accent2"/>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AF304A2-6559-F62B-A61F-74A9FFFAE41C}"/>
              </a:ext>
            </a:extLst>
          </p:cNvPr>
          <p:cNvSpPr>
            <a:spLocks noGrp="1"/>
          </p:cNvSpPr>
          <p:nvPr>
            <p:ph type="subTitle" idx="1"/>
          </p:nvPr>
        </p:nvSpPr>
        <p:spPr>
          <a:xfrm>
            <a:off x="1134466" y="798132"/>
            <a:ext cx="6133661" cy="1552086"/>
          </a:xfrm>
        </p:spPr>
        <p:txBody>
          <a:bodyPr>
            <a:normAutofit fontScale="92500" lnSpcReduction="10000"/>
          </a:bodyPr>
          <a:lstStyle/>
          <a:p>
            <a:r>
              <a:rPr lang="en-US" sz="2600" dirty="0">
                <a:solidFill>
                  <a:srgbClr val="92D050"/>
                </a:solidFill>
              </a:rPr>
              <a:t>“Homeless people face intersecting physical, mental &amp; social burdens that greatly increase </a:t>
            </a:r>
            <a:r>
              <a:rPr lang="en-US" sz="2600" dirty="0" err="1">
                <a:solidFill>
                  <a:srgbClr val="92D050"/>
                </a:solidFill>
              </a:rPr>
              <a:t>morbiDity</a:t>
            </a:r>
            <a:r>
              <a:rPr lang="en-US" sz="2600" dirty="0">
                <a:solidFill>
                  <a:srgbClr val="92D050"/>
                </a:solidFill>
              </a:rPr>
              <a:t> &amp; mortality.”  </a:t>
            </a:r>
            <a:r>
              <a:rPr lang="en-US" sz="1300" i="1" dirty="0"/>
              <a:t>(Liu; Hwang, 2021)</a:t>
            </a:r>
          </a:p>
        </p:txBody>
      </p:sp>
      <p:pic>
        <p:nvPicPr>
          <p:cNvPr id="4" name="Picture 2" descr="Barrier Stock Photos, Royalty Free Barrier Images | Depositphotos">
            <a:extLst>
              <a:ext uri="{FF2B5EF4-FFF2-40B4-BE49-F238E27FC236}">
                <a16:creationId xmlns:a16="http://schemas.microsoft.com/office/drawing/2014/main" id="{7C57D416-E229-EE45-7FB2-1E428A2AC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124" y="226372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20565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Continuing Medical Education</a:t>
            </a:r>
          </a:p>
        </p:txBody>
      </p:sp>
      <p:sp>
        <p:nvSpPr>
          <p:cNvPr id="3" name="Content Placeholder 2"/>
          <p:cNvSpPr>
            <a:spLocks noGrp="1"/>
          </p:cNvSpPr>
          <p:nvPr>
            <p:ph idx="1"/>
          </p:nvPr>
        </p:nvSpPr>
        <p:spPr>
          <a:xfrm>
            <a:off x="454068" y="1493348"/>
            <a:ext cx="8384763" cy="3930210"/>
          </a:xfrm>
        </p:spPr>
        <p:txBody>
          <a:bodyPr>
            <a:normAutofit fontScale="92500" lnSpcReduction="20000"/>
          </a:bodyPr>
          <a:lstStyle/>
          <a:p>
            <a:pPr marL="214313" indent="-214313"/>
            <a:r>
              <a:rPr lang="en-US" sz="1800"/>
              <a:t>CME is available for attending the webinar or watching the recording. </a:t>
            </a:r>
          </a:p>
          <a:p>
            <a:pPr marL="214313" indent="-214313"/>
            <a:r>
              <a:rPr lang="en-US" sz="1800"/>
              <a:t>If you are watching in a group setting, please make sure you register for the webinar and complete the evaluation as an individual to receive CME credit.</a:t>
            </a:r>
          </a:p>
          <a:p>
            <a:pPr marL="214313" indent="-214313">
              <a:lnSpc>
                <a:spcPct val="100000"/>
              </a:lnSpc>
            </a:pPr>
            <a:r>
              <a:rPr lang="en-US" sz="1800"/>
              <a:t>Accreditation Statement - This activity has been planned and implemented in accordance with the accreditation requirements and policies of the Accreditation Council for Continuing Medical Education (ACCME) through the joint </a:t>
            </a:r>
            <a:r>
              <a:rPr lang="en-US" sz="1800" err="1"/>
              <a:t>providership</a:t>
            </a:r>
            <a:r>
              <a:rPr lang="en-US" sz="1800"/>
              <a:t> of the Federation of State Medical Boards and the Washington Medical Commission. The Federation of State Medical Boards is accredited by the ACCME to provide continuing medical education for physicians. </a:t>
            </a:r>
          </a:p>
          <a:p>
            <a:pPr marL="214313" indent="-214313">
              <a:lnSpc>
                <a:spcPct val="100000"/>
              </a:lnSpc>
            </a:pPr>
            <a:r>
              <a:rPr lang="en-US" sz="1800"/>
              <a:t>Credit Designation Statement - The Federation of State Medical Boards designates this live activity for a maximum of 1.0 </a:t>
            </a:r>
            <a:r>
              <a:rPr lang="en-US" sz="1800" i="1"/>
              <a:t>AMA PRA Category 1 Credit</a:t>
            </a:r>
            <a:r>
              <a:rPr lang="en-US" sz="1800"/>
              <a:t>™. Physicians should claim only the credit commensurate with the extent of their participation in the activity.</a:t>
            </a:r>
          </a:p>
          <a:p>
            <a:pPr marL="214313" indent="-214313"/>
            <a:endParaRPr lang="en-US"/>
          </a:p>
        </p:txBody>
      </p:sp>
    </p:spTree>
    <p:extLst>
      <p:ext uri="{BB962C8B-B14F-4D97-AF65-F5344CB8AC3E}">
        <p14:creationId xmlns:p14="http://schemas.microsoft.com/office/powerpoint/2010/main" val="1214797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2400"/>
            <a:ext cx="8229600" cy="1139825"/>
          </a:xfrm>
        </p:spPr>
        <p:txBody>
          <a:bodyPr/>
          <a:lstStyle/>
          <a:p>
            <a:pPr>
              <a:defRPr/>
            </a:pPr>
            <a:r>
              <a:rPr lang="en-US" dirty="0">
                <a:solidFill>
                  <a:srgbClr val="FF6600"/>
                </a:solidFill>
                <a:cs typeface="+mj-cs"/>
              </a:rPr>
              <a:t>Barriers to Care</a:t>
            </a:r>
          </a:p>
        </p:txBody>
      </p:sp>
      <p:sp>
        <p:nvSpPr>
          <p:cNvPr id="3075" name="Rectangle 3"/>
          <p:cNvSpPr>
            <a:spLocks noGrp="1" noChangeArrowheads="1"/>
          </p:cNvSpPr>
          <p:nvPr>
            <p:ph idx="1"/>
          </p:nvPr>
        </p:nvSpPr>
        <p:spPr>
          <a:xfrm>
            <a:off x="374822" y="891746"/>
            <a:ext cx="8229600" cy="4953000"/>
          </a:xfrm>
        </p:spPr>
        <p:txBody>
          <a:bodyPr>
            <a:normAutofit/>
          </a:bodyPr>
          <a:lstStyle/>
          <a:p>
            <a:pPr marL="45720" indent="0">
              <a:lnSpc>
                <a:spcPct val="90000"/>
              </a:lnSpc>
              <a:buNone/>
              <a:defRPr/>
            </a:pPr>
            <a:endParaRPr lang="en-US" sz="2600" dirty="0">
              <a:cs typeface="+mn-cs"/>
            </a:endParaRPr>
          </a:p>
          <a:p>
            <a:pPr>
              <a:lnSpc>
                <a:spcPct val="90000"/>
              </a:lnSpc>
              <a:defRPr/>
            </a:pPr>
            <a:r>
              <a:rPr lang="en-US" sz="2600" dirty="0">
                <a:solidFill>
                  <a:schemeClr val="accent1"/>
                </a:solidFill>
                <a:cs typeface="+mn-cs"/>
              </a:rPr>
              <a:t>Competing priorities:  </a:t>
            </a:r>
          </a:p>
          <a:p>
            <a:pPr lvl="1">
              <a:lnSpc>
                <a:spcPct val="90000"/>
              </a:lnSpc>
              <a:defRPr/>
            </a:pPr>
            <a:r>
              <a:rPr lang="en-US" sz="2400" dirty="0">
                <a:solidFill>
                  <a:srgbClr val="92D050"/>
                </a:solidFill>
                <a:cs typeface="+mn-cs"/>
              </a:rPr>
              <a:t>Shelter, food, jobs, legal, SUD</a:t>
            </a:r>
          </a:p>
          <a:p>
            <a:pPr>
              <a:lnSpc>
                <a:spcPct val="90000"/>
              </a:lnSpc>
              <a:defRPr/>
            </a:pPr>
            <a:r>
              <a:rPr lang="en-US" sz="2600" dirty="0">
                <a:solidFill>
                  <a:schemeClr val="accent1"/>
                </a:solidFill>
                <a:cs typeface="+mn-cs"/>
              </a:rPr>
              <a:t>Lack of storage, theft of phones/meds</a:t>
            </a:r>
          </a:p>
          <a:p>
            <a:pPr>
              <a:lnSpc>
                <a:spcPct val="90000"/>
              </a:lnSpc>
              <a:defRPr/>
            </a:pPr>
            <a:r>
              <a:rPr lang="en-US" sz="2600" dirty="0">
                <a:solidFill>
                  <a:schemeClr val="accent1"/>
                </a:solidFill>
              </a:rPr>
              <a:t>Transportation</a:t>
            </a:r>
            <a:endParaRPr lang="en-US" sz="2600" dirty="0">
              <a:solidFill>
                <a:schemeClr val="accent1"/>
              </a:solidFill>
              <a:cs typeface="+mn-cs"/>
            </a:endParaRPr>
          </a:p>
          <a:p>
            <a:pPr>
              <a:lnSpc>
                <a:spcPct val="90000"/>
              </a:lnSpc>
              <a:defRPr/>
            </a:pPr>
            <a:r>
              <a:rPr lang="en-US" sz="2600" dirty="0">
                <a:solidFill>
                  <a:schemeClr val="accent1"/>
                </a:solidFill>
              </a:rPr>
              <a:t>No phone contacts, spotty mail, limited internet</a:t>
            </a:r>
          </a:p>
          <a:p>
            <a:pPr>
              <a:lnSpc>
                <a:spcPct val="90000"/>
              </a:lnSpc>
              <a:defRPr/>
            </a:pPr>
            <a:r>
              <a:rPr lang="en-US" sz="2600" dirty="0">
                <a:solidFill>
                  <a:schemeClr val="accent1"/>
                </a:solidFill>
                <a:cs typeface="+mn-cs"/>
              </a:rPr>
              <a:t>Lack of places to recuperate or rehab</a:t>
            </a:r>
          </a:p>
          <a:p>
            <a:pPr lvl="1">
              <a:lnSpc>
                <a:spcPct val="90000"/>
              </a:lnSpc>
              <a:defRPr/>
            </a:pPr>
            <a:r>
              <a:rPr lang="en-US" sz="2400" dirty="0">
                <a:solidFill>
                  <a:srgbClr val="92D050"/>
                </a:solidFill>
                <a:cs typeface="+mn-cs"/>
              </a:rPr>
              <a:t>Post-hospitalization</a:t>
            </a:r>
          </a:p>
          <a:p>
            <a:pPr lvl="1">
              <a:lnSpc>
                <a:spcPct val="90000"/>
              </a:lnSpc>
              <a:defRPr/>
            </a:pPr>
            <a:r>
              <a:rPr lang="en-US" sz="2400" dirty="0">
                <a:solidFill>
                  <a:srgbClr val="92D050"/>
                </a:solidFill>
                <a:cs typeface="+mn-cs"/>
              </a:rPr>
              <a:t>SNF barriers:  SUD, Methadone, behavior, </a:t>
            </a:r>
            <a:r>
              <a:rPr lang="en-US" sz="2400" dirty="0" err="1">
                <a:solidFill>
                  <a:srgbClr val="92D050"/>
                </a:solidFill>
                <a:cs typeface="+mn-cs"/>
              </a:rPr>
              <a:t>dispo</a:t>
            </a:r>
            <a:r>
              <a:rPr lang="en-US" sz="2400" dirty="0">
                <a:solidFill>
                  <a:srgbClr val="92D050"/>
                </a:solidFill>
                <a:cs typeface="+mn-cs"/>
              </a:rPr>
              <a:t>, lack training in Harm reduction &amp; TIC</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1714-4738-B642-254A-2B4286BD884D}"/>
              </a:ext>
            </a:extLst>
          </p:cNvPr>
          <p:cNvSpPr>
            <a:spLocks noGrp="1"/>
          </p:cNvSpPr>
          <p:nvPr>
            <p:ph type="title"/>
          </p:nvPr>
        </p:nvSpPr>
        <p:spPr/>
        <p:txBody>
          <a:bodyPr/>
          <a:lstStyle/>
          <a:p>
            <a:r>
              <a:rPr lang="en-US">
                <a:solidFill>
                  <a:srgbClr val="92D050"/>
                </a:solidFill>
              </a:rPr>
              <a:t>Barriers to Care</a:t>
            </a:r>
          </a:p>
        </p:txBody>
      </p:sp>
      <p:sp>
        <p:nvSpPr>
          <p:cNvPr id="3" name="Content Placeholder 2">
            <a:extLst>
              <a:ext uri="{FF2B5EF4-FFF2-40B4-BE49-F238E27FC236}">
                <a16:creationId xmlns:a16="http://schemas.microsoft.com/office/drawing/2014/main" id="{C9720450-A523-3088-4AA3-F23D4F2AAB60}"/>
              </a:ext>
            </a:extLst>
          </p:cNvPr>
          <p:cNvSpPr>
            <a:spLocks noGrp="1"/>
          </p:cNvSpPr>
          <p:nvPr>
            <p:ph idx="1"/>
          </p:nvPr>
        </p:nvSpPr>
        <p:spPr/>
        <p:txBody>
          <a:bodyPr/>
          <a:lstStyle/>
          <a:p>
            <a:pPr>
              <a:lnSpc>
                <a:spcPct val="90000"/>
              </a:lnSpc>
              <a:defRPr/>
            </a:pPr>
            <a:r>
              <a:rPr lang="en-US" sz="2400" dirty="0">
                <a:solidFill>
                  <a:schemeClr val="accent1"/>
                </a:solidFill>
                <a:cs typeface="+mn-cs"/>
              </a:rPr>
              <a:t>Fear of bills</a:t>
            </a:r>
          </a:p>
          <a:p>
            <a:pPr>
              <a:lnSpc>
                <a:spcPct val="90000"/>
              </a:lnSpc>
              <a:defRPr/>
            </a:pPr>
            <a:r>
              <a:rPr lang="en-US" sz="2400" dirty="0">
                <a:solidFill>
                  <a:schemeClr val="accent1"/>
                </a:solidFill>
                <a:cs typeface="+mn-cs"/>
              </a:rPr>
              <a:t>Low literacy:  reading, math, health</a:t>
            </a:r>
          </a:p>
          <a:p>
            <a:pPr>
              <a:lnSpc>
                <a:spcPct val="90000"/>
              </a:lnSpc>
              <a:defRPr/>
            </a:pPr>
            <a:r>
              <a:rPr lang="en-US" sz="2400" dirty="0">
                <a:solidFill>
                  <a:schemeClr val="accent1"/>
                </a:solidFill>
                <a:cs typeface="+mn-cs"/>
              </a:rPr>
              <a:t>Low Provider literacy:  Unrealistic Rx plans</a:t>
            </a:r>
          </a:p>
          <a:p>
            <a:pPr>
              <a:lnSpc>
                <a:spcPct val="90000"/>
              </a:lnSpc>
              <a:defRPr/>
            </a:pPr>
            <a:r>
              <a:rPr lang="en-US" sz="2400" dirty="0">
                <a:solidFill>
                  <a:schemeClr val="accent1"/>
                </a:solidFill>
              </a:rPr>
              <a:t>Mistrust in care/Negative Experiences</a:t>
            </a:r>
          </a:p>
          <a:p>
            <a:pPr>
              <a:lnSpc>
                <a:spcPct val="90000"/>
              </a:lnSpc>
              <a:defRPr/>
            </a:pPr>
            <a:r>
              <a:rPr lang="en-US" sz="2400" dirty="0">
                <a:solidFill>
                  <a:schemeClr val="accent1"/>
                </a:solidFill>
                <a:cs typeface="+mn-cs"/>
              </a:rPr>
              <a:t>Shame about hygiene/SUD/homelessness</a:t>
            </a:r>
          </a:p>
          <a:p>
            <a:pPr>
              <a:lnSpc>
                <a:spcPct val="90000"/>
              </a:lnSpc>
              <a:defRPr/>
            </a:pPr>
            <a:r>
              <a:rPr lang="en-US" sz="2400" dirty="0">
                <a:solidFill>
                  <a:schemeClr val="accent1"/>
                </a:solidFill>
              </a:rPr>
              <a:t>No PCP</a:t>
            </a:r>
          </a:p>
          <a:p>
            <a:pPr>
              <a:lnSpc>
                <a:spcPct val="90000"/>
              </a:lnSpc>
              <a:defRPr/>
            </a:pPr>
            <a:r>
              <a:rPr lang="en-US" sz="2400" dirty="0">
                <a:solidFill>
                  <a:srgbClr val="FF6600"/>
                </a:solidFill>
                <a:cs typeface="+mn-cs"/>
              </a:rPr>
              <a:t>Result:  Fragmented and Crisis-oriented care</a:t>
            </a:r>
          </a:p>
          <a:p>
            <a:endParaRPr lang="en-US" dirty="0"/>
          </a:p>
        </p:txBody>
      </p:sp>
    </p:spTree>
    <p:extLst>
      <p:ext uri="{BB962C8B-B14F-4D97-AF65-F5344CB8AC3E}">
        <p14:creationId xmlns:p14="http://schemas.microsoft.com/office/powerpoint/2010/main" val="50757733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087" name="Rectangle 3086">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074" name="Rectangle 2"/>
          <p:cNvSpPr>
            <a:spLocks noGrp="1" noChangeArrowheads="1"/>
          </p:cNvSpPr>
          <p:nvPr>
            <p:ph type="title"/>
          </p:nvPr>
        </p:nvSpPr>
        <p:spPr>
          <a:xfrm>
            <a:off x="486697" y="629266"/>
            <a:ext cx="4641143" cy="1622321"/>
          </a:xfrm>
        </p:spPr>
        <p:txBody>
          <a:bodyPr>
            <a:normAutofit/>
          </a:bodyPr>
          <a:lstStyle/>
          <a:p>
            <a:r>
              <a:rPr lang="en-US" altLang="en-US" dirty="0">
                <a:solidFill>
                  <a:srgbClr val="FF6600"/>
                </a:solidFill>
              </a:rPr>
              <a:t>Medications</a:t>
            </a:r>
          </a:p>
        </p:txBody>
      </p:sp>
      <p:sp>
        <p:nvSpPr>
          <p:cNvPr id="3075" name="Rectangle 3"/>
          <p:cNvSpPr>
            <a:spLocks noGrp="1" noChangeArrowheads="1"/>
          </p:cNvSpPr>
          <p:nvPr>
            <p:ph idx="1"/>
          </p:nvPr>
        </p:nvSpPr>
        <p:spPr>
          <a:xfrm>
            <a:off x="350772" y="1854820"/>
            <a:ext cx="5907925" cy="3785419"/>
          </a:xfrm>
        </p:spPr>
        <p:txBody>
          <a:bodyPr vert="horz" lIns="91440" tIns="45720" rIns="91440" bIns="45720" rtlCol="0" anchor="t">
            <a:normAutofit/>
          </a:bodyPr>
          <a:lstStyle/>
          <a:p>
            <a:pPr marL="342900" indent="-342900">
              <a:lnSpc>
                <a:spcPct val="90000"/>
              </a:lnSpc>
            </a:pPr>
            <a:r>
              <a:rPr lang="en-US" altLang="en-US" sz="1500" dirty="0">
                <a:solidFill>
                  <a:schemeClr val="accent1"/>
                </a:solidFill>
              </a:rPr>
              <a:t>Decreased medication adherence</a:t>
            </a:r>
            <a:endParaRPr lang="en-US" dirty="0">
              <a:solidFill>
                <a:schemeClr val="accent1"/>
              </a:solidFill>
            </a:endParaRPr>
          </a:p>
          <a:p>
            <a:pPr marL="742950" lvl="1" indent="-285750">
              <a:lnSpc>
                <a:spcPct val="90000"/>
              </a:lnSpc>
            </a:pPr>
            <a:r>
              <a:rPr lang="en-US" altLang="en-US" sz="1500" dirty="0">
                <a:solidFill>
                  <a:srgbClr val="92D050"/>
                </a:solidFill>
              </a:rPr>
              <a:t>Cognitive/MH/SUD impairments</a:t>
            </a:r>
          </a:p>
          <a:p>
            <a:pPr marL="742950" lvl="1" indent="-285750">
              <a:lnSpc>
                <a:spcPct val="90000"/>
              </a:lnSpc>
            </a:pPr>
            <a:r>
              <a:rPr lang="en-US" altLang="en-US" sz="1500" dirty="0">
                <a:solidFill>
                  <a:srgbClr val="92D050"/>
                </a:solidFill>
              </a:rPr>
              <a:t>Pt. Reasons cited:  Side effects, cost, lack of Rx provider (Hunter, 2015)</a:t>
            </a:r>
          </a:p>
          <a:p>
            <a:pPr marL="457200" lvl="1" indent="0">
              <a:lnSpc>
                <a:spcPct val="90000"/>
              </a:lnSpc>
              <a:buNone/>
            </a:pPr>
            <a:endParaRPr lang="en-US" altLang="en-US" sz="1500" dirty="0">
              <a:solidFill>
                <a:srgbClr val="FFFFFF"/>
              </a:solidFill>
            </a:endParaRPr>
          </a:p>
          <a:p>
            <a:pPr marL="342900" indent="-342900">
              <a:lnSpc>
                <a:spcPct val="90000"/>
              </a:lnSpc>
            </a:pPr>
            <a:r>
              <a:rPr lang="en-US" altLang="en-US" sz="1500" dirty="0">
                <a:solidFill>
                  <a:schemeClr val="accent1"/>
                </a:solidFill>
              </a:rPr>
              <a:t>Medication side effects more difficult to manage</a:t>
            </a:r>
          </a:p>
          <a:p>
            <a:pPr marL="742950" lvl="1" indent="-285750">
              <a:lnSpc>
                <a:spcPct val="90000"/>
              </a:lnSpc>
            </a:pPr>
            <a:r>
              <a:rPr lang="en-US" altLang="en-US" sz="1500" dirty="0">
                <a:solidFill>
                  <a:srgbClr val="92D050"/>
                </a:solidFill>
              </a:rPr>
              <a:t>dry mouth (water fountains scarce)</a:t>
            </a:r>
          </a:p>
          <a:p>
            <a:pPr marL="742950" lvl="1" indent="-285750">
              <a:lnSpc>
                <a:spcPct val="90000"/>
              </a:lnSpc>
            </a:pPr>
            <a:r>
              <a:rPr lang="en-US" altLang="en-US" sz="1500" dirty="0">
                <a:solidFill>
                  <a:srgbClr val="92D050"/>
                </a:solidFill>
              </a:rPr>
              <a:t>polyuria, diarrhea (toilets hard to find)</a:t>
            </a:r>
          </a:p>
          <a:p>
            <a:pPr marL="742950" lvl="1" indent="-285750">
              <a:lnSpc>
                <a:spcPct val="90000"/>
              </a:lnSpc>
            </a:pPr>
            <a:r>
              <a:rPr lang="en-US" altLang="en-US" sz="1500" dirty="0">
                <a:solidFill>
                  <a:srgbClr val="92D050"/>
                </a:solidFill>
              </a:rPr>
              <a:t>over sedation (increased vulnerability)</a:t>
            </a:r>
          </a:p>
          <a:p>
            <a:pPr marL="342900" indent="-342900">
              <a:lnSpc>
                <a:spcPct val="90000"/>
              </a:lnSpc>
            </a:pPr>
            <a:endParaRPr lang="en-US" altLang="en-US" sz="1500" dirty="0">
              <a:solidFill>
                <a:srgbClr val="FFFFFF"/>
              </a:solidFill>
            </a:endParaRPr>
          </a:p>
          <a:p>
            <a:pPr marL="342900" indent="-342900">
              <a:lnSpc>
                <a:spcPct val="90000"/>
              </a:lnSpc>
            </a:pPr>
            <a:endParaRPr lang="en-US" altLang="en-US" sz="1500" dirty="0">
              <a:solidFill>
                <a:srgbClr val="FFFFFF"/>
              </a:solidFill>
            </a:endParaRPr>
          </a:p>
          <a:p>
            <a:pPr marL="342900" indent="-342900">
              <a:lnSpc>
                <a:spcPct val="90000"/>
              </a:lnSpc>
            </a:pPr>
            <a:endParaRPr lang="en-US" altLang="en-US" sz="1500" dirty="0">
              <a:solidFill>
                <a:srgbClr val="FFFFFF"/>
              </a:solidFill>
            </a:endParaRPr>
          </a:p>
        </p:txBody>
      </p:sp>
      <p:sp>
        <p:nvSpPr>
          <p:cNvPr id="3088"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3089" name="Picture 3088" descr="Colourful pills stacked to make a bar graph">
            <a:extLst>
              <a:ext uri="{FF2B5EF4-FFF2-40B4-BE49-F238E27FC236}">
                <a16:creationId xmlns:a16="http://schemas.microsoft.com/office/drawing/2014/main" id="{B16E13CD-C329-8155-259C-CF5056198A9B}"/>
              </a:ext>
            </a:extLst>
          </p:cNvPr>
          <p:cNvPicPr>
            <a:picLocks noChangeAspect="1"/>
          </p:cNvPicPr>
          <p:nvPr/>
        </p:nvPicPr>
        <p:blipFill rotWithShape="1">
          <a:blip r:embed="rId4"/>
          <a:srcRect l="40657" r="22028" b="5"/>
          <a:stretch/>
        </p:blipFill>
        <p:spPr>
          <a:xfrm>
            <a:off x="6030097" y="1"/>
            <a:ext cx="3114217"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38865245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DBC0E-03A2-A9D3-20FA-B2B369DBC5A7}"/>
              </a:ext>
            </a:extLst>
          </p:cNvPr>
          <p:cNvSpPr>
            <a:spLocks noGrp="1"/>
          </p:cNvSpPr>
          <p:nvPr>
            <p:ph type="title"/>
          </p:nvPr>
        </p:nvSpPr>
        <p:spPr/>
        <p:txBody>
          <a:bodyPr/>
          <a:lstStyle/>
          <a:p>
            <a:r>
              <a:rPr lang="en-US">
                <a:solidFill>
                  <a:srgbClr val="92D050"/>
                </a:solidFill>
              </a:rPr>
              <a:t>29-yo male with renal failure continued</a:t>
            </a:r>
          </a:p>
        </p:txBody>
      </p:sp>
      <p:sp>
        <p:nvSpPr>
          <p:cNvPr id="3" name="Content Placeholder 2">
            <a:extLst>
              <a:ext uri="{FF2B5EF4-FFF2-40B4-BE49-F238E27FC236}">
                <a16:creationId xmlns:a16="http://schemas.microsoft.com/office/drawing/2014/main" id="{657A1142-6B86-9BFA-CE20-80FCBF7B0EB6}"/>
              </a:ext>
            </a:extLst>
          </p:cNvPr>
          <p:cNvSpPr>
            <a:spLocks noGrp="1"/>
          </p:cNvSpPr>
          <p:nvPr>
            <p:ph idx="1"/>
          </p:nvPr>
        </p:nvSpPr>
        <p:spPr/>
        <p:txBody>
          <a:bodyPr/>
          <a:lstStyle/>
          <a:p>
            <a:r>
              <a:rPr lang="en-US">
                <a:solidFill>
                  <a:srgbClr val="FF6600"/>
                </a:solidFill>
              </a:rPr>
              <a:t>Doesn’t take diuretic (toilets &amp; H2O scarce)</a:t>
            </a:r>
          </a:p>
          <a:p>
            <a:r>
              <a:rPr lang="en-US">
                <a:solidFill>
                  <a:srgbClr val="FF6600"/>
                </a:solidFill>
              </a:rPr>
              <a:t>Scabies identified at dialysis—Rx before returning</a:t>
            </a:r>
          </a:p>
          <a:p>
            <a:r>
              <a:rPr lang="en-US">
                <a:solidFill>
                  <a:srgbClr val="FF6600"/>
                </a:solidFill>
              </a:rPr>
              <a:t>Addiction:  Prioritizes securing substances </a:t>
            </a:r>
          </a:p>
          <a:p>
            <a:r>
              <a:rPr lang="en-US">
                <a:solidFill>
                  <a:srgbClr val="FF6600"/>
                </a:solidFill>
              </a:rPr>
              <a:t>Has to dose at methadone before morning HD</a:t>
            </a:r>
          </a:p>
          <a:p>
            <a:r>
              <a:rPr lang="en-US">
                <a:solidFill>
                  <a:srgbClr val="FF6600"/>
                </a:solidFill>
              </a:rPr>
              <a:t>Partial runs &amp; missed dialysis sessions</a:t>
            </a:r>
          </a:p>
          <a:p>
            <a:r>
              <a:rPr lang="en-US">
                <a:solidFill>
                  <a:srgbClr val="FF6600"/>
                </a:solidFill>
              </a:rPr>
              <a:t>Readmitted to hospital with CHF &amp; severe hyperkalemia requiring urgent dialysis</a:t>
            </a:r>
          </a:p>
          <a:p>
            <a:endParaRPr lang="en-US"/>
          </a:p>
        </p:txBody>
      </p:sp>
    </p:spTree>
    <p:extLst>
      <p:ext uri="{BB962C8B-B14F-4D97-AF65-F5344CB8AC3E}">
        <p14:creationId xmlns:p14="http://schemas.microsoft.com/office/powerpoint/2010/main" val="179220738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D864-0FB6-45A2-B02F-179946DC1B0D}"/>
              </a:ext>
            </a:extLst>
          </p:cNvPr>
          <p:cNvSpPr>
            <a:spLocks noGrp="1"/>
          </p:cNvSpPr>
          <p:nvPr>
            <p:ph type="title"/>
          </p:nvPr>
        </p:nvSpPr>
        <p:spPr/>
        <p:txBody>
          <a:bodyPr/>
          <a:lstStyle/>
          <a:p>
            <a:pPr algn="ctr"/>
            <a:r>
              <a:rPr lang="en-US">
                <a:solidFill>
                  <a:srgbClr val="FF6600"/>
                </a:solidFill>
              </a:rPr>
              <a:t>Homelessness &amp; Mortality</a:t>
            </a:r>
          </a:p>
        </p:txBody>
      </p:sp>
      <p:sp>
        <p:nvSpPr>
          <p:cNvPr id="3" name="Content Placeholder 2">
            <a:extLst>
              <a:ext uri="{FF2B5EF4-FFF2-40B4-BE49-F238E27FC236}">
                <a16:creationId xmlns:a16="http://schemas.microsoft.com/office/drawing/2014/main" id="{0EA59D63-1F33-447F-94D5-13E9699CD4C3}"/>
              </a:ext>
            </a:extLst>
          </p:cNvPr>
          <p:cNvSpPr>
            <a:spLocks noGrp="1"/>
          </p:cNvSpPr>
          <p:nvPr>
            <p:ph idx="1"/>
          </p:nvPr>
        </p:nvSpPr>
        <p:spPr>
          <a:xfrm>
            <a:off x="842613" y="1447800"/>
            <a:ext cx="6711654" cy="4724400"/>
          </a:xfrm>
        </p:spPr>
        <p:txBody>
          <a:bodyPr>
            <a:normAutofit lnSpcReduction="10000"/>
          </a:bodyPr>
          <a:lstStyle/>
          <a:p>
            <a:pPr marL="0" indent="0">
              <a:buNone/>
            </a:pPr>
            <a:endParaRPr lang="en-US" sz="2000" dirty="0">
              <a:latin typeface="Calibri"/>
              <a:cs typeface="Calibri"/>
            </a:endParaRPr>
          </a:p>
          <a:p>
            <a:r>
              <a:rPr lang="en-US" dirty="0">
                <a:solidFill>
                  <a:schemeClr val="accent1"/>
                </a:solidFill>
                <a:latin typeface="Calibri"/>
                <a:cs typeface="Calibri"/>
              </a:rPr>
              <a:t>Age-Adjusted Mortality Rate 3-4X general population</a:t>
            </a:r>
          </a:p>
          <a:p>
            <a:pPr lvl="1"/>
            <a:r>
              <a:rPr lang="en-US" sz="2000" dirty="0">
                <a:solidFill>
                  <a:srgbClr val="92D050"/>
                </a:solidFill>
                <a:latin typeface="Calibri"/>
                <a:cs typeface="Calibri"/>
              </a:rPr>
              <a:t>Unsheltered mortality 3X higher than sheltered &amp; 10X higher than general Massachusetts population </a:t>
            </a:r>
            <a:r>
              <a:rPr lang="en-US" sz="1200" dirty="0">
                <a:solidFill>
                  <a:srgbClr val="92D050"/>
                </a:solidFill>
                <a:latin typeface="Calibri"/>
                <a:cs typeface="Calibri"/>
              </a:rPr>
              <a:t>(</a:t>
            </a:r>
            <a:r>
              <a:rPr lang="en-US" sz="1200" dirty="0" err="1">
                <a:solidFill>
                  <a:srgbClr val="92D050"/>
                </a:solidFill>
                <a:latin typeface="Calibri"/>
                <a:cs typeface="Calibri"/>
              </a:rPr>
              <a:t>Roncarati</a:t>
            </a:r>
            <a:r>
              <a:rPr lang="en-US" sz="1200" dirty="0">
                <a:solidFill>
                  <a:srgbClr val="92D050"/>
                </a:solidFill>
                <a:latin typeface="Calibri"/>
                <a:cs typeface="Calibri"/>
              </a:rPr>
              <a:t>, et al, 2018)</a:t>
            </a:r>
          </a:p>
          <a:p>
            <a:pPr lvl="1"/>
            <a:r>
              <a:rPr lang="en-US" sz="2000" dirty="0">
                <a:solidFill>
                  <a:srgbClr val="92D050"/>
                </a:solidFill>
                <a:latin typeface="Calibri"/>
                <a:cs typeface="Calibri"/>
              </a:rPr>
              <a:t>&gt; 50% attributable to tobacco, alcohol &amp; drug use</a:t>
            </a:r>
          </a:p>
          <a:p>
            <a:pPr lvl="1"/>
            <a:r>
              <a:rPr lang="en-US" sz="2000" dirty="0">
                <a:solidFill>
                  <a:srgbClr val="92D050"/>
                </a:solidFill>
                <a:latin typeface="Calibri"/>
                <a:cs typeface="Calibri"/>
              </a:rPr>
              <a:t>Cancer and heart disease predominant causes among older individuals </a:t>
            </a:r>
            <a:r>
              <a:rPr lang="en-US" sz="2000" i="1" dirty="0">
                <a:solidFill>
                  <a:srgbClr val="92D050"/>
                </a:solidFill>
                <a:latin typeface="Calibri"/>
                <a:cs typeface="Calibri"/>
              </a:rPr>
              <a:t>(</a:t>
            </a:r>
            <a:r>
              <a:rPr lang="en-US" sz="1200" i="1" dirty="0">
                <a:solidFill>
                  <a:srgbClr val="92D050"/>
                </a:solidFill>
                <a:latin typeface="Calibri"/>
                <a:cs typeface="Calibri"/>
              </a:rPr>
              <a:t>Baggett, et al, 2013)</a:t>
            </a:r>
          </a:p>
          <a:p>
            <a:pPr marL="457200" lvl="1" indent="0">
              <a:buNone/>
            </a:pPr>
            <a:endParaRPr lang="en-US" sz="1200" i="1" dirty="0">
              <a:solidFill>
                <a:schemeClr val="accent1"/>
              </a:solidFill>
              <a:latin typeface="Calibri"/>
              <a:cs typeface="Calibri"/>
            </a:endParaRPr>
          </a:p>
          <a:p>
            <a:r>
              <a:rPr lang="en-US" dirty="0">
                <a:solidFill>
                  <a:schemeClr val="accent1"/>
                </a:solidFill>
                <a:latin typeface="Calibri"/>
                <a:cs typeface="Calibri"/>
              </a:rPr>
              <a:t>Average lifespan 42-52 </a:t>
            </a:r>
            <a:r>
              <a:rPr lang="en-US" dirty="0" err="1">
                <a:solidFill>
                  <a:schemeClr val="accent1"/>
                </a:solidFill>
                <a:latin typeface="Calibri"/>
                <a:cs typeface="Calibri"/>
              </a:rPr>
              <a:t>yrs</a:t>
            </a:r>
            <a:r>
              <a:rPr lang="en-US" dirty="0">
                <a:solidFill>
                  <a:schemeClr val="accent1"/>
                </a:solidFill>
                <a:latin typeface="Calibri"/>
                <a:cs typeface="Calibri"/>
              </a:rPr>
              <a:t> old</a:t>
            </a:r>
            <a:r>
              <a:rPr lang="en-US" sz="1200" dirty="0">
                <a:solidFill>
                  <a:schemeClr val="accent1"/>
                </a:solidFill>
                <a:latin typeface="Calibri"/>
                <a:cs typeface="Calibri"/>
              </a:rPr>
              <a:t> (Jones, 2009, Lee, 2005)</a:t>
            </a:r>
            <a:endParaRPr lang="en-US" dirty="0">
              <a:solidFill>
                <a:schemeClr val="accent1"/>
              </a:solidFill>
              <a:latin typeface="Calibri"/>
              <a:cs typeface="Calibri"/>
            </a:endParaRPr>
          </a:p>
          <a:p>
            <a:pPr lvl="1"/>
            <a:r>
              <a:rPr lang="en-US" sz="2000" b="1" dirty="0">
                <a:solidFill>
                  <a:srgbClr val="92D050"/>
                </a:solidFill>
                <a:latin typeface="Calibri"/>
                <a:ea typeface="+mn-ea"/>
                <a:cs typeface="Calibri"/>
              </a:rPr>
              <a:t>King County 2009-2019, Mean age at death 48.9 </a:t>
            </a:r>
            <a:r>
              <a:rPr lang="en-US" sz="2000" dirty="0">
                <a:solidFill>
                  <a:srgbClr val="92D050"/>
                </a:solidFill>
                <a:latin typeface="Calibri"/>
                <a:ea typeface="+mn-ea"/>
                <a:cs typeface="Calibri"/>
              </a:rPr>
              <a:t>(compared to WA life expectancy of 80.3 years)</a:t>
            </a:r>
            <a:r>
              <a:rPr lang="en-US" sz="2000" dirty="0">
                <a:solidFill>
                  <a:schemeClr val="accent1"/>
                </a:solidFill>
                <a:latin typeface="News Gothic MT"/>
                <a:ea typeface="+mn-ea"/>
                <a:cs typeface="News Gothic MT"/>
              </a:rPr>
              <a:t>	</a:t>
            </a:r>
            <a:endParaRPr lang="en-US" sz="2000" dirty="0">
              <a:solidFill>
                <a:schemeClr val="accent1"/>
              </a:solidFill>
              <a:latin typeface="Calibri"/>
              <a:cs typeface="Calibri"/>
            </a:endParaRPr>
          </a:p>
          <a:p>
            <a:r>
              <a:rPr lang="en-US" dirty="0">
                <a:solidFill>
                  <a:schemeClr val="accent1"/>
                </a:solidFill>
                <a:latin typeface="Calibri"/>
                <a:cs typeface="Calibri"/>
              </a:rPr>
              <a:t>Boston mean age at death:  51 </a:t>
            </a:r>
            <a:r>
              <a:rPr lang="en-US" sz="1200" dirty="0">
                <a:solidFill>
                  <a:schemeClr val="accent1"/>
                </a:solidFill>
                <a:latin typeface="Calibri"/>
                <a:cs typeface="Calibri"/>
              </a:rPr>
              <a:t>(Baggett et al 2012)</a:t>
            </a:r>
          </a:p>
          <a:p>
            <a:endParaRPr lang="en-US" dirty="0"/>
          </a:p>
        </p:txBody>
      </p:sp>
    </p:spTree>
    <p:extLst>
      <p:ext uri="{BB962C8B-B14F-4D97-AF65-F5344CB8AC3E}">
        <p14:creationId xmlns:p14="http://schemas.microsoft.com/office/powerpoint/2010/main" val="322580256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5799A-2848-A768-C50A-E93C27F1A747}"/>
              </a:ext>
            </a:extLst>
          </p:cNvPr>
          <p:cNvPicPr>
            <a:picLocks noChangeAspect="1"/>
          </p:cNvPicPr>
          <p:nvPr/>
        </p:nvPicPr>
        <p:blipFill>
          <a:blip r:embed="rId3"/>
          <a:stretch>
            <a:fillRect/>
          </a:stretch>
        </p:blipFill>
        <p:spPr>
          <a:xfrm>
            <a:off x="762000" y="757338"/>
            <a:ext cx="7772400" cy="5124954"/>
          </a:xfrm>
          <a:prstGeom prst="rect">
            <a:avLst/>
          </a:prstGeom>
        </p:spPr>
      </p:pic>
      <p:sp>
        <p:nvSpPr>
          <p:cNvPr id="4" name="TextBox 3">
            <a:extLst>
              <a:ext uri="{FF2B5EF4-FFF2-40B4-BE49-F238E27FC236}">
                <a16:creationId xmlns:a16="http://schemas.microsoft.com/office/drawing/2014/main" id="{3722D177-38A6-9DA7-F776-6CA02BC7D75B}"/>
              </a:ext>
            </a:extLst>
          </p:cNvPr>
          <p:cNvSpPr txBox="1"/>
          <p:nvPr/>
        </p:nvSpPr>
        <p:spPr>
          <a:xfrm>
            <a:off x="609600" y="6172200"/>
            <a:ext cx="5081840" cy="338554"/>
          </a:xfrm>
          <a:prstGeom prst="rect">
            <a:avLst/>
          </a:prstGeom>
          <a:noFill/>
        </p:spPr>
        <p:txBody>
          <a:bodyPr wrap="none" rtlCol="0">
            <a:spAutoFit/>
          </a:bodyPr>
          <a:lstStyle/>
          <a:p>
            <a:r>
              <a:rPr lang="en-US" sz="1600" i="1"/>
              <a:t>Seattle King-County PHD Report  On Deaths, 2022</a:t>
            </a:r>
          </a:p>
        </p:txBody>
      </p:sp>
    </p:spTree>
    <p:extLst>
      <p:ext uri="{BB962C8B-B14F-4D97-AF65-F5344CB8AC3E}">
        <p14:creationId xmlns:p14="http://schemas.microsoft.com/office/powerpoint/2010/main" val="425037259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1892B7-152C-7CB0-5A18-4AF73CB1B12E}"/>
              </a:ext>
            </a:extLst>
          </p:cNvPr>
          <p:cNvPicPr>
            <a:picLocks noChangeAspect="1"/>
          </p:cNvPicPr>
          <p:nvPr/>
        </p:nvPicPr>
        <p:blipFill>
          <a:blip r:embed="rId2"/>
          <a:stretch>
            <a:fillRect/>
          </a:stretch>
        </p:blipFill>
        <p:spPr>
          <a:xfrm>
            <a:off x="1600200" y="457200"/>
            <a:ext cx="6019800" cy="5783729"/>
          </a:xfrm>
          <a:prstGeom prst="rect">
            <a:avLst/>
          </a:prstGeom>
        </p:spPr>
      </p:pic>
      <p:sp>
        <p:nvSpPr>
          <p:cNvPr id="4" name="TextBox 3">
            <a:extLst>
              <a:ext uri="{FF2B5EF4-FFF2-40B4-BE49-F238E27FC236}">
                <a16:creationId xmlns:a16="http://schemas.microsoft.com/office/drawing/2014/main" id="{B400F35D-EF95-C744-6A87-06324A7B18F2}"/>
              </a:ext>
            </a:extLst>
          </p:cNvPr>
          <p:cNvSpPr txBox="1"/>
          <p:nvPr/>
        </p:nvSpPr>
        <p:spPr>
          <a:xfrm>
            <a:off x="381000" y="6400800"/>
            <a:ext cx="1606530" cy="307777"/>
          </a:xfrm>
          <a:prstGeom prst="rect">
            <a:avLst/>
          </a:prstGeom>
          <a:noFill/>
        </p:spPr>
        <p:txBody>
          <a:bodyPr wrap="none" rtlCol="0">
            <a:spAutoFit/>
          </a:bodyPr>
          <a:lstStyle/>
          <a:p>
            <a:r>
              <a:rPr lang="en-US" sz="1400" i="1"/>
              <a:t>Lui, Nature, 2021</a:t>
            </a:r>
          </a:p>
        </p:txBody>
      </p:sp>
    </p:spTree>
    <p:extLst>
      <p:ext uri="{BB962C8B-B14F-4D97-AF65-F5344CB8AC3E}">
        <p14:creationId xmlns:p14="http://schemas.microsoft.com/office/powerpoint/2010/main" val="111782629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2F7F22-CF8A-D69C-C563-CAFB18437C0C}"/>
              </a:ext>
            </a:extLst>
          </p:cNvPr>
          <p:cNvSpPr>
            <a:spLocks noGrp="1"/>
          </p:cNvSpPr>
          <p:nvPr>
            <p:ph type="title"/>
          </p:nvPr>
        </p:nvSpPr>
        <p:spPr>
          <a:xfrm>
            <a:off x="486697" y="629266"/>
            <a:ext cx="4641143" cy="1622321"/>
          </a:xfrm>
        </p:spPr>
        <p:txBody>
          <a:bodyPr>
            <a:normAutofit/>
          </a:bodyPr>
          <a:lstStyle/>
          <a:p>
            <a:r>
              <a:rPr lang="en-US">
                <a:solidFill>
                  <a:schemeClr val="accent4"/>
                </a:solidFill>
              </a:rPr>
              <a:t>Homelessness &amp; Utilization</a:t>
            </a:r>
          </a:p>
        </p:txBody>
      </p:sp>
      <p:sp>
        <p:nvSpPr>
          <p:cNvPr id="3" name="Content Placeholder 2">
            <a:extLst>
              <a:ext uri="{FF2B5EF4-FFF2-40B4-BE49-F238E27FC236}">
                <a16:creationId xmlns:a16="http://schemas.microsoft.com/office/drawing/2014/main" id="{58E4F67E-66C9-5D15-3C9B-ECDBA51B0102}"/>
              </a:ext>
            </a:extLst>
          </p:cNvPr>
          <p:cNvSpPr>
            <a:spLocks noGrp="1"/>
          </p:cNvSpPr>
          <p:nvPr>
            <p:ph idx="1"/>
          </p:nvPr>
        </p:nvSpPr>
        <p:spPr>
          <a:xfrm>
            <a:off x="486697" y="2438400"/>
            <a:ext cx="5047364" cy="3785419"/>
          </a:xfrm>
        </p:spPr>
        <p:txBody>
          <a:bodyPr vert="horz" lIns="91440" tIns="45720" rIns="91440" bIns="45720" rtlCol="0" anchor="t">
            <a:normAutofit/>
          </a:bodyPr>
          <a:lstStyle/>
          <a:p>
            <a:pPr marL="342900" indent="-342900"/>
            <a:r>
              <a:rPr lang="en-US">
                <a:solidFill>
                  <a:schemeClr val="accent1"/>
                </a:solidFill>
              </a:rPr>
              <a:t>Increased ED &amp; inpatient utilization</a:t>
            </a:r>
          </a:p>
          <a:p>
            <a:pPr marL="342900" indent="-342900"/>
            <a:r>
              <a:rPr lang="en-US">
                <a:solidFill>
                  <a:schemeClr val="accent1"/>
                </a:solidFill>
              </a:rPr>
              <a:t>Increased Length of Stay</a:t>
            </a:r>
          </a:p>
          <a:p>
            <a:pPr marL="342900" indent="-342900"/>
            <a:r>
              <a:rPr lang="en-US">
                <a:solidFill>
                  <a:schemeClr val="accent1"/>
                </a:solidFill>
              </a:rPr>
              <a:t>Increased readmissions</a:t>
            </a:r>
          </a:p>
          <a:p>
            <a:pPr marL="342900" indent="-342900"/>
            <a:r>
              <a:rPr lang="en-US">
                <a:solidFill>
                  <a:schemeClr val="accent1"/>
                </a:solidFill>
              </a:rPr>
              <a:t>Extreme utilization outliers</a:t>
            </a:r>
          </a:p>
          <a:p>
            <a:pPr marL="342900" indent="-342900"/>
            <a:r>
              <a:rPr lang="en-US">
                <a:solidFill>
                  <a:schemeClr val="accent1"/>
                </a:solidFill>
              </a:rPr>
              <a:t>Notable increase in health care costs</a:t>
            </a: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Tall office building looking up">
            <a:extLst>
              <a:ext uri="{FF2B5EF4-FFF2-40B4-BE49-F238E27FC236}">
                <a16:creationId xmlns:a16="http://schemas.microsoft.com/office/drawing/2014/main" id="{D0C64864-43F1-E260-DCC1-94E1BBF2A070}"/>
              </a:ext>
            </a:extLst>
          </p:cNvPr>
          <p:cNvPicPr>
            <a:picLocks noChangeAspect="1"/>
          </p:cNvPicPr>
          <p:nvPr/>
        </p:nvPicPr>
        <p:blipFill rotWithShape="1">
          <a:blip r:embed="rId4"/>
          <a:srcRect l="30648" r="33389" b="4"/>
          <a:stretch/>
        </p:blipFill>
        <p:spPr>
          <a:xfrm>
            <a:off x="5421881" y="1"/>
            <a:ext cx="3722434"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49125532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F31A-799C-4C0D-9AFF-72BFD5B143F6}"/>
              </a:ext>
            </a:extLst>
          </p:cNvPr>
          <p:cNvSpPr>
            <a:spLocks noGrp="1"/>
          </p:cNvSpPr>
          <p:nvPr>
            <p:ph type="title"/>
          </p:nvPr>
        </p:nvSpPr>
        <p:spPr/>
        <p:txBody>
          <a:bodyPr/>
          <a:lstStyle/>
          <a:p>
            <a:pPr algn="ctr"/>
            <a:r>
              <a:rPr lang="en-US">
                <a:solidFill>
                  <a:srgbClr val="FF6600"/>
                </a:solidFill>
              </a:rPr>
              <a:t>Common Problems</a:t>
            </a:r>
          </a:p>
        </p:txBody>
      </p:sp>
      <p:sp>
        <p:nvSpPr>
          <p:cNvPr id="3" name="Content Placeholder 2">
            <a:extLst>
              <a:ext uri="{FF2B5EF4-FFF2-40B4-BE49-F238E27FC236}">
                <a16:creationId xmlns:a16="http://schemas.microsoft.com/office/drawing/2014/main" id="{48D297C4-0DD4-4BD5-9821-78C66774787C}"/>
              </a:ext>
            </a:extLst>
          </p:cNvPr>
          <p:cNvSpPr>
            <a:spLocks noGrp="1"/>
          </p:cNvSpPr>
          <p:nvPr>
            <p:ph idx="1"/>
          </p:nvPr>
        </p:nvSpPr>
        <p:spPr>
          <a:xfrm>
            <a:off x="828436" y="1600200"/>
            <a:ext cx="6711654" cy="4195481"/>
          </a:xfrm>
        </p:spPr>
        <p:txBody>
          <a:bodyPr>
            <a:normAutofit fontScale="77500" lnSpcReduction="20000"/>
          </a:bodyPr>
          <a:lstStyle/>
          <a:p>
            <a:r>
              <a:rPr lang="en-US">
                <a:solidFill>
                  <a:schemeClr val="accent1"/>
                </a:solidFill>
              </a:rPr>
              <a:t>Dental Disease</a:t>
            </a:r>
          </a:p>
          <a:p>
            <a:r>
              <a:rPr lang="en-US">
                <a:solidFill>
                  <a:schemeClr val="accent1"/>
                </a:solidFill>
              </a:rPr>
              <a:t>Complications to substance use</a:t>
            </a:r>
          </a:p>
          <a:p>
            <a:r>
              <a:rPr lang="en-US">
                <a:solidFill>
                  <a:schemeClr val="accent1"/>
                </a:solidFill>
              </a:rPr>
              <a:t>Skin/soft tissue</a:t>
            </a:r>
          </a:p>
          <a:p>
            <a:pPr lvl="1"/>
            <a:r>
              <a:rPr lang="en-US">
                <a:solidFill>
                  <a:srgbClr val="92D050"/>
                </a:solidFill>
              </a:rPr>
              <a:t>Infections</a:t>
            </a:r>
          </a:p>
          <a:p>
            <a:pPr lvl="1"/>
            <a:r>
              <a:rPr lang="en-US">
                <a:solidFill>
                  <a:srgbClr val="92D050"/>
                </a:solidFill>
              </a:rPr>
              <a:t>Burns</a:t>
            </a:r>
          </a:p>
          <a:p>
            <a:r>
              <a:rPr lang="en-US">
                <a:solidFill>
                  <a:schemeClr val="accent1"/>
                </a:solidFill>
              </a:rPr>
              <a:t>Mechanical Problems</a:t>
            </a:r>
          </a:p>
          <a:p>
            <a:pPr lvl="1"/>
            <a:r>
              <a:rPr lang="en-US">
                <a:solidFill>
                  <a:srgbClr val="92D050"/>
                </a:solidFill>
              </a:rPr>
              <a:t>Friction:  Ulcers, corns/calluses-ill-fitting shoes/ambulatory lifestyle	</a:t>
            </a:r>
          </a:p>
          <a:p>
            <a:pPr lvl="1"/>
            <a:r>
              <a:rPr lang="en-US">
                <a:solidFill>
                  <a:srgbClr val="92D050"/>
                </a:solidFill>
              </a:rPr>
              <a:t>Venous stasis +/- ulcers</a:t>
            </a:r>
          </a:p>
          <a:p>
            <a:pPr lvl="2"/>
            <a:r>
              <a:rPr lang="en-US">
                <a:solidFill>
                  <a:schemeClr val="accent5">
                    <a:lumMod val="60000"/>
                    <a:lumOff val="40000"/>
                  </a:schemeClr>
                </a:solidFill>
              </a:rPr>
              <a:t>Prolonged walking/standing/sitting, Sleeping upright</a:t>
            </a:r>
          </a:p>
          <a:p>
            <a:pPr lvl="2"/>
            <a:r>
              <a:rPr lang="en-US">
                <a:solidFill>
                  <a:schemeClr val="accent5">
                    <a:lumMod val="60000"/>
                    <a:lumOff val="40000"/>
                  </a:schemeClr>
                </a:solidFill>
              </a:rPr>
              <a:t>Vein damage from IV Drug Use</a:t>
            </a:r>
          </a:p>
          <a:p>
            <a:pPr lvl="1"/>
            <a:r>
              <a:rPr lang="en-US">
                <a:solidFill>
                  <a:srgbClr val="92D050"/>
                </a:solidFill>
              </a:rPr>
              <a:t>PE from prolonged sitting in car seat</a:t>
            </a:r>
          </a:p>
          <a:p>
            <a:r>
              <a:rPr lang="en-US">
                <a:solidFill>
                  <a:schemeClr val="accent1"/>
                </a:solidFill>
              </a:rPr>
              <a:t>Exposure-related conditions</a:t>
            </a:r>
          </a:p>
          <a:p>
            <a:pPr lvl="1"/>
            <a:r>
              <a:rPr lang="en-US">
                <a:solidFill>
                  <a:srgbClr val="92D050"/>
                </a:solidFill>
              </a:rPr>
              <a:t>Immersion foot (trench foot), Frostbite, hypothermia</a:t>
            </a:r>
          </a:p>
          <a:p>
            <a:endParaRPr lang="en-US"/>
          </a:p>
        </p:txBody>
      </p:sp>
    </p:spTree>
    <p:extLst>
      <p:ext uri="{BB962C8B-B14F-4D97-AF65-F5344CB8AC3E}">
        <p14:creationId xmlns:p14="http://schemas.microsoft.com/office/powerpoint/2010/main" val="234182166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CBE80-A101-4024-B084-0213EE7F1156}"/>
              </a:ext>
            </a:extLst>
          </p:cNvPr>
          <p:cNvSpPr>
            <a:spLocks noGrp="1"/>
          </p:cNvSpPr>
          <p:nvPr>
            <p:ph type="title"/>
          </p:nvPr>
        </p:nvSpPr>
        <p:spPr>
          <a:xfrm>
            <a:off x="1044310" y="457200"/>
            <a:ext cx="7055380" cy="1400530"/>
          </a:xfrm>
        </p:spPr>
        <p:txBody>
          <a:bodyPr/>
          <a:lstStyle/>
          <a:p>
            <a:pPr algn="ctr"/>
            <a:r>
              <a:rPr lang="en-US">
                <a:solidFill>
                  <a:srgbClr val="FF6600"/>
                </a:solidFill>
              </a:rPr>
              <a:t>Immersion Foot</a:t>
            </a:r>
          </a:p>
        </p:txBody>
      </p:sp>
      <p:pic>
        <p:nvPicPr>
          <p:cNvPr id="5122" name="Picture 2" descr="Image">
            <a:extLst>
              <a:ext uri="{FF2B5EF4-FFF2-40B4-BE49-F238E27FC236}">
                <a16:creationId xmlns:a16="http://schemas.microsoft.com/office/drawing/2014/main" id="{3360B5AF-0E99-4FDF-AE67-08EF05A34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1295400"/>
            <a:ext cx="7448550" cy="5019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004FAC-F8A4-4C07-A930-D70713882285}"/>
              </a:ext>
            </a:extLst>
          </p:cNvPr>
          <p:cNvSpPr txBox="1"/>
          <p:nvPr/>
        </p:nvSpPr>
        <p:spPr>
          <a:xfrm>
            <a:off x="7239000" y="6400800"/>
            <a:ext cx="1449436" cy="307777"/>
          </a:xfrm>
          <a:prstGeom prst="rect">
            <a:avLst/>
          </a:prstGeom>
          <a:noFill/>
        </p:spPr>
        <p:txBody>
          <a:bodyPr wrap="none" rtlCol="0">
            <a:spAutoFit/>
          </a:bodyPr>
          <a:lstStyle/>
          <a:p>
            <a:r>
              <a:rPr lang="en-US" sz="1400"/>
              <a:t>UpToDate2021</a:t>
            </a:r>
          </a:p>
        </p:txBody>
      </p:sp>
    </p:spTree>
    <p:extLst>
      <p:ext uri="{BB962C8B-B14F-4D97-AF65-F5344CB8AC3E}">
        <p14:creationId xmlns:p14="http://schemas.microsoft.com/office/powerpoint/2010/main" val="209197938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a:t>Faculty and Staff Disclosures</a:t>
            </a:r>
          </a:p>
        </p:txBody>
      </p:sp>
      <p:sp>
        <p:nvSpPr>
          <p:cNvPr id="3" name="Content Placeholder 2"/>
          <p:cNvSpPr>
            <a:spLocks noGrp="1"/>
          </p:cNvSpPr>
          <p:nvPr>
            <p:ph idx="1"/>
          </p:nvPr>
        </p:nvSpPr>
        <p:spPr>
          <a:xfrm>
            <a:off x="249764" y="1120453"/>
            <a:ext cx="8726456" cy="3865694"/>
          </a:xfrm>
        </p:spPr>
        <p:txBody>
          <a:bodyPr>
            <a:noAutofit/>
          </a:bodyPr>
          <a:lstStyle/>
          <a:p>
            <a:r>
              <a:rPr lang="en-US" sz="1500"/>
              <a:t>This webinar is not funded by any commercial entity.</a:t>
            </a:r>
          </a:p>
          <a:p>
            <a:pPr algn="l"/>
            <a:r>
              <a:rPr lang="en-US" sz="1500" b="0" i="0">
                <a:effectLst/>
              </a:rPr>
              <a:t>As an organization accredited by the ACCME, the Federation of State Medical Boards (FSMB) requires that the content of CME activities and related materials provide balance, independence, objectivity, and scientific rigor. All faculty, planners, and others in a position to control continuing medical education content participating in an accredited continuing education activity are required to disclose all financial relationships with ineligible companies. Ineligible companies are organizations whose primary business is producing, marketing, selling, re-selling, or distributing healthcare products used by or on patients. Faculty (authors, presenters, speakers) are encouraged to provide a balanced view of therapeutic options by utilizing either generic names or other options available when utilizing trade names to ensure impartiality.</a:t>
            </a:r>
          </a:p>
          <a:p>
            <a:pPr algn="l"/>
            <a:r>
              <a:rPr lang="en-US" sz="1500" b="0" i="0">
                <a:effectLst/>
              </a:rPr>
              <a:t>All faculty members are asked to disclose all financial relationships they have had in the past 24 months with ineligible companies regardless of the potential relevance of each relationship to the education and of the amount. The FSMB has implemented a mechanism to identify and resolve all conflicts of interest prior to the activity. The intent of this policy is to identify potential conflicts of interest so participants can form their own judgments with full disclosure of the facts. Participants will be asked to evaluate whether the speaker’s outside interests reflect a possible bias in the planning or presentation of the activity.</a:t>
            </a:r>
          </a:p>
          <a:p>
            <a:pPr algn="l"/>
            <a:r>
              <a:rPr lang="en-US" sz="1500" b="0" i="0">
                <a:effectLst/>
              </a:rPr>
              <a:t>The speakers, course director, authors, and planners have no relevant financial relationships with ineligible companies to disclose. </a:t>
            </a:r>
          </a:p>
        </p:txBody>
      </p:sp>
    </p:spTree>
    <p:extLst>
      <p:ext uri="{BB962C8B-B14F-4D97-AF65-F5344CB8AC3E}">
        <p14:creationId xmlns:p14="http://schemas.microsoft.com/office/powerpoint/2010/main" val="747649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preview">
            <a:extLst>
              <a:ext uri="{FF2B5EF4-FFF2-40B4-BE49-F238E27FC236}">
                <a16:creationId xmlns:a16="http://schemas.microsoft.com/office/drawing/2014/main" id="{34AA250E-2AF2-4C87-8955-548136B77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849" y="643467"/>
            <a:ext cx="4178300"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E0440DB-0C04-47DF-9F33-C886262D8AAD}"/>
              </a:ext>
            </a:extLst>
          </p:cNvPr>
          <p:cNvSpPr/>
          <p:nvPr/>
        </p:nvSpPr>
        <p:spPr>
          <a:xfrm>
            <a:off x="2792353" y="3986107"/>
            <a:ext cx="1485618" cy="6809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35077" y="4667015"/>
            <a:ext cx="928511" cy="3714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54701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preview">
            <a:extLst>
              <a:ext uri="{FF2B5EF4-FFF2-40B4-BE49-F238E27FC236}">
                <a16:creationId xmlns:a16="http://schemas.microsoft.com/office/drawing/2014/main" id="{16918ABF-DD7A-4D12-9B1C-2A7E25D430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2849" y="643467"/>
            <a:ext cx="4178300"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72F56BC-4137-42CE-9C7B-94802928962F}"/>
              </a:ext>
            </a:extLst>
          </p:cNvPr>
          <p:cNvSpPr/>
          <p:nvPr/>
        </p:nvSpPr>
        <p:spPr>
          <a:xfrm>
            <a:off x="3148282" y="4481312"/>
            <a:ext cx="1423717" cy="3095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72F56BC-4137-42CE-9C7B-94802928962F}"/>
              </a:ext>
            </a:extLst>
          </p:cNvPr>
          <p:cNvSpPr/>
          <p:nvPr/>
        </p:nvSpPr>
        <p:spPr>
          <a:xfrm>
            <a:off x="5129106" y="4450362"/>
            <a:ext cx="1299916" cy="30950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631591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6F966-D824-4F4C-8BC7-518CD08B6E6A}"/>
              </a:ext>
            </a:extLst>
          </p:cNvPr>
          <p:cNvSpPr>
            <a:spLocks noGrp="1"/>
          </p:cNvSpPr>
          <p:nvPr>
            <p:ph type="title"/>
          </p:nvPr>
        </p:nvSpPr>
        <p:spPr>
          <a:xfrm>
            <a:off x="3961785" y="629266"/>
            <a:ext cx="3575604" cy="1641986"/>
          </a:xfrm>
        </p:spPr>
        <p:txBody>
          <a:bodyPr>
            <a:normAutofit/>
          </a:bodyPr>
          <a:lstStyle/>
          <a:p>
            <a:r>
              <a:rPr lang="en-US">
                <a:solidFill>
                  <a:schemeClr val="accent4"/>
                </a:solidFill>
              </a:rPr>
              <a:t>Infectious Diseases</a:t>
            </a:r>
          </a:p>
        </p:txBody>
      </p:sp>
      <p:pic>
        <p:nvPicPr>
          <p:cNvPr id="5" name="Picture 4" descr="Blood cells with one infected cell">
            <a:extLst>
              <a:ext uri="{FF2B5EF4-FFF2-40B4-BE49-F238E27FC236}">
                <a16:creationId xmlns:a16="http://schemas.microsoft.com/office/drawing/2014/main" id="{B0854AD9-DB15-1AEE-2A2E-EE25FC826FF0}"/>
              </a:ext>
            </a:extLst>
          </p:cNvPr>
          <p:cNvPicPr>
            <a:picLocks noChangeAspect="1"/>
          </p:cNvPicPr>
          <p:nvPr/>
        </p:nvPicPr>
        <p:blipFill rotWithShape="1">
          <a:blip r:embed="rId4"/>
          <a:srcRect l="30313" r="41176" b="-2"/>
          <a:stretch/>
        </p:blipFill>
        <p:spPr>
          <a:xfrm>
            <a:off x="20" y="10"/>
            <a:ext cx="3037906" cy="6857990"/>
          </a:xfrm>
          <a:prstGeom prst="rect">
            <a:avLst/>
          </a:prstGeom>
        </p:spPr>
      </p:pic>
      <p:sp>
        <p:nvSpPr>
          <p:cNvPr id="3" name="Content Placeholder 2">
            <a:extLst>
              <a:ext uri="{FF2B5EF4-FFF2-40B4-BE49-F238E27FC236}">
                <a16:creationId xmlns:a16="http://schemas.microsoft.com/office/drawing/2014/main" id="{D4409985-E5F1-4B5D-B066-BDF08E2F9C41}"/>
              </a:ext>
            </a:extLst>
          </p:cNvPr>
          <p:cNvSpPr>
            <a:spLocks noGrp="1"/>
          </p:cNvSpPr>
          <p:nvPr>
            <p:ph idx="1"/>
          </p:nvPr>
        </p:nvSpPr>
        <p:spPr>
          <a:xfrm>
            <a:off x="3372364" y="2438400"/>
            <a:ext cx="5208460" cy="3809999"/>
          </a:xfrm>
        </p:spPr>
        <p:txBody>
          <a:bodyPr vert="horz" lIns="91440" tIns="45720" rIns="91440" bIns="45720" rtlCol="0" anchor="t">
            <a:normAutofit/>
          </a:bodyPr>
          <a:lstStyle/>
          <a:p>
            <a:pPr marL="342900" indent="-342900">
              <a:lnSpc>
                <a:spcPct val="90000"/>
              </a:lnSpc>
            </a:pPr>
            <a:r>
              <a:rPr lang="en-US" sz="1100">
                <a:solidFill>
                  <a:srgbClr val="92D050"/>
                </a:solidFill>
              </a:rPr>
              <a:t>Bacterial infections:  </a:t>
            </a:r>
          </a:p>
          <a:p>
            <a:pPr marL="742950" lvl="1" indent="-285750">
              <a:lnSpc>
                <a:spcPct val="90000"/>
              </a:lnSpc>
            </a:pPr>
            <a:r>
              <a:rPr lang="en-US" sz="1100">
                <a:solidFill>
                  <a:schemeClr val="accent1"/>
                </a:solidFill>
              </a:rPr>
              <a:t>cellulitis, respiratory tract infections, IVDU-Assoc</a:t>
            </a:r>
          </a:p>
          <a:p>
            <a:pPr marL="342900" indent="-342900">
              <a:lnSpc>
                <a:spcPct val="90000"/>
              </a:lnSpc>
            </a:pPr>
            <a:r>
              <a:rPr lang="en-US" sz="1100">
                <a:solidFill>
                  <a:srgbClr val="92D050"/>
                </a:solidFill>
              </a:rPr>
              <a:t>Communicable Diseases:  </a:t>
            </a:r>
          </a:p>
          <a:p>
            <a:pPr marL="742950" lvl="1" indent="-285750">
              <a:lnSpc>
                <a:spcPct val="90000"/>
              </a:lnSpc>
            </a:pPr>
            <a:r>
              <a:rPr lang="en-US" sz="1100">
                <a:solidFill>
                  <a:schemeClr val="accent1"/>
                </a:solidFill>
              </a:rPr>
              <a:t>HIV 3-11% in population (homelessness </a:t>
            </a:r>
            <a:r>
              <a:rPr lang="en-US" sz="1100" err="1">
                <a:solidFill>
                  <a:schemeClr val="accent1"/>
                </a:solidFill>
              </a:rPr>
              <a:t>assoc</a:t>
            </a:r>
            <a:r>
              <a:rPr lang="en-US" sz="1100">
                <a:solidFill>
                  <a:schemeClr val="accent1"/>
                </a:solidFill>
              </a:rPr>
              <a:t> w/ decreased viral suppression) </a:t>
            </a:r>
          </a:p>
          <a:p>
            <a:pPr marL="742950" lvl="1" indent="-285750">
              <a:lnSpc>
                <a:spcPct val="90000"/>
              </a:lnSpc>
            </a:pPr>
            <a:r>
              <a:rPr lang="en-US" sz="1100">
                <a:solidFill>
                  <a:schemeClr val="accent1"/>
                </a:solidFill>
              </a:rPr>
              <a:t>Viral Hepatitis</a:t>
            </a:r>
          </a:p>
          <a:p>
            <a:pPr marL="742950" lvl="1" indent="-285750">
              <a:lnSpc>
                <a:spcPct val="90000"/>
              </a:lnSpc>
            </a:pPr>
            <a:r>
              <a:rPr lang="en-US" sz="1100">
                <a:solidFill>
                  <a:schemeClr val="accent1"/>
                </a:solidFill>
              </a:rPr>
              <a:t>Enteritis:  norovirus, shigella outbreaks</a:t>
            </a:r>
          </a:p>
          <a:p>
            <a:pPr marL="742950" lvl="1" indent="-285750">
              <a:lnSpc>
                <a:spcPct val="90000"/>
              </a:lnSpc>
            </a:pPr>
            <a:r>
              <a:rPr lang="en-US" sz="1100">
                <a:solidFill>
                  <a:schemeClr val="accent1"/>
                </a:solidFill>
              </a:rPr>
              <a:t>Syphilis and other STIs</a:t>
            </a:r>
          </a:p>
          <a:p>
            <a:pPr marL="742950" lvl="1" indent="-285750">
              <a:lnSpc>
                <a:spcPct val="90000"/>
              </a:lnSpc>
            </a:pPr>
            <a:r>
              <a:rPr lang="en-US" sz="1100">
                <a:solidFill>
                  <a:schemeClr val="accent1"/>
                </a:solidFill>
              </a:rPr>
              <a:t>TB: </a:t>
            </a:r>
          </a:p>
          <a:p>
            <a:pPr marL="1143000" lvl="2" indent="-228600">
              <a:lnSpc>
                <a:spcPct val="90000"/>
              </a:lnSpc>
            </a:pPr>
            <a:r>
              <a:rPr lang="en-US" sz="1100">
                <a:solidFill>
                  <a:srgbClr val="FF6600"/>
                </a:solidFill>
              </a:rPr>
              <a:t>&gt; 40% risk contracting (Fazel, 2014), </a:t>
            </a:r>
          </a:p>
          <a:p>
            <a:pPr marL="1143000" lvl="2" indent="-228600">
              <a:lnSpc>
                <a:spcPct val="90000"/>
              </a:lnSpc>
            </a:pPr>
            <a:r>
              <a:rPr lang="en-US" sz="1100">
                <a:solidFill>
                  <a:srgbClr val="FF6600"/>
                </a:solidFill>
              </a:rPr>
              <a:t>many present w/ advanced disease</a:t>
            </a:r>
          </a:p>
          <a:p>
            <a:pPr marL="742950" lvl="1" indent="-285750">
              <a:lnSpc>
                <a:spcPct val="90000"/>
              </a:lnSpc>
            </a:pPr>
            <a:r>
              <a:rPr lang="en-US" sz="1100">
                <a:solidFill>
                  <a:schemeClr val="accent1"/>
                </a:solidFill>
              </a:rPr>
              <a:t>Infestations:  Scabies, lice, bed bugs </a:t>
            </a:r>
          </a:p>
          <a:p>
            <a:pPr marL="342900" indent="-342900">
              <a:lnSpc>
                <a:spcPct val="90000"/>
              </a:lnSpc>
            </a:pPr>
            <a:endParaRPr lang="en-US" sz="1100">
              <a:solidFill>
                <a:schemeClr val="accent1"/>
              </a:solidFill>
            </a:endParaRPr>
          </a:p>
        </p:txBody>
      </p:sp>
    </p:spTree>
    <p:extLst>
      <p:ext uri="{BB962C8B-B14F-4D97-AF65-F5344CB8AC3E}">
        <p14:creationId xmlns:p14="http://schemas.microsoft.com/office/powerpoint/2010/main" val="1465942348"/>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A4CBF-E2AD-45C4-A5BA-C3FF68AA310A}"/>
              </a:ext>
            </a:extLst>
          </p:cNvPr>
          <p:cNvSpPr>
            <a:spLocks noGrp="1"/>
          </p:cNvSpPr>
          <p:nvPr>
            <p:ph type="title"/>
          </p:nvPr>
        </p:nvSpPr>
        <p:spPr>
          <a:xfrm>
            <a:off x="486697" y="629266"/>
            <a:ext cx="4641143" cy="1622321"/>
          </a:xfrm>
        </p:spPr>
        <p:txBody>
          <a:bodyPr>
            <a:normAutofit/>
          </a:bodyPr>
          <a:lstStyle/>
          <a:p>
            <a:r>
              <a:rPr lang="en-US">
                <a:solidFill>
                  <a:schemeClr val="accent4"/>
                </a:solidFill>
              </a:rPr>
              <a:t>Cognitive Conditions</a:t>
            </a:r>
          </a:p>
        </p:txBody>
      </p:sp>
      <p:sp>
        <p:nvSpPr>
          <p:cNvPr id="3" name="Content Placeholder 2">
            <a:extLst>
              <a:ext uri="{FF2B5EF4-FFF2-40B4-BE49-F238E27FC236}">
                <a16:creationId xmlns:a16="http://schemas.microsoft.com/office/drawing/2014/main" id="{74908908-15F2-4B3A-87FB-ABBEA5D7EED0}"/>
              </a:ext>
            </a:extLst>
          </p:cNvPr>
          <p:cNvSpPr>
            <a:spLocks noGrp="1"/>
          </p:cNvSpPr>
          <p:nvPr>
            <p:ph idx="1"/>
          </p:nvPr>
        </p:nvSpPr>
        <p:spPr>
          <a:xfrm>
            <a:off x="486697" y="2438400"/>
            <a:ext cx="5190737" cy="3785419"/>
          </a:xfrm>
        </p:spPr>
        <p:txBody>
          <a:bodyPr vert="horz" lIns="91440" tIns="45720" rIns="91440" bIns="45720" rtlCol="0" anchor="t">
            <a:normAutofit/>
          </a:bodyPr>
          <a:lstStyle/>
          <a:p>
            <a:pPr marL="342900" indent="-342900">
              <a:lnSpc>
                <a:spcPct val="90000"/>
              </a:lnSpc>
            </a:pPr>
            <a:r>
              <a:rPr lang="en-US" sz="1700">
                <a:solidFill>
                  <a:srgbClr val="92D050"/>
                </a:solidFill>
              </a:rPr>
              <a:t>Cognitive &amp; Functional Impairment Homeless adults &gt; 50 </a:t>
            </a:r>
            <a:r>
              <a:rPr lang="en-US" sz="1700" err="1">
                <a:solidFill>
                  <a:srgbClr val="92D050"/>
                </a:solidFill>
              </a:rPr>
              <a:t>yo</a:t>
            </a:r>
            <a:r>
              <a:rPr lang="en-US" sz="1700">
                <a:solidFill>
                  <a:srgbClr val="92D050"/>
                </a:solidFill>
              </a:rPr>
              <a:t> </a:t>
            </a:r>
            <a:r>
              <a:rPr lang="en-US" sz="1200" i="1">
                <a:solidFill>
                  <a:srgbClr val="92D050"/>
                </a:solidFill>
              </a:rPr>
              <a:t>(Brown, 2012)</a:t>
            </a:r>
            <a:endParaRPr lang="en-US" sz="1200">
              <a:solidFill>
                <a:srgbClr val="92D050"/>
              </a:solidFill>
            </a:endParaRPr>
          </a:p>
          <a:p>
            <a:pPr marL="742950" lvl="1" indent="-285750">
              <a:lnSpc>
                <a:spcPct val="90000"/>
              </a:lnSpc>
            </a:pPr>
            <a:r>
              <a:rPr lang="en-US" sz="1700">
                <a:solidFill>
                  <a:schemeClr val="accent1"/>
                </a:solidFill>
              </a:rPr>
              <a:t>24%  MMS score &lt; 24, </a:t>
            </a:r>
            <a:endParaRPr lang="en-US" sz="1700" i="1">
              <a:solidFill>
                <a:schemeClr val="accent1"/>
              </a:solidFill>
            </a:endParaRPr>
          </a:p>
          <a:p>
            <a:pPr marL="742950" lvl="1" indent="-285750">
              <a:lnSpc>
                <a:spcPct val="90000"/>
              </a:lnSpc>
              <a:buClr>
                <a:srgbClr val="B9AAA0"/>
              </a:buClr>
            </a:pPr>
            <a:r>
              <a:rPr lang="en-US" sz="1700">
                <a:solidFill>
                  <a:schemeClr val="accent1"/>
                </a:solidFill>
              </a:rPr>
              <a:t>1/3 difficulty w/ at least 1 ADL, </a:t>
            </a:r>
            <a:endParaRPr lang="en-US" sz="1700" i="1">
              <a:solidFill>
                <a:schemeClr val="accent1"/>
              </a:solidFill>
            </a:endParaRPr>
          </a:p>
          <a:p>
            <a:pPr marL="742950" lvl="1" indent="-285750">
              <a:lnSpc>
                <a:spcPct val="90000"/>
              </a:lnSpc>
              <a:buClr>
                <a:srgbClr val="B9AAA0"/>
              </a:buClr>
            </a:pPr>
            <a:r>
              <a:rPr lang="en-US" sz="1700">
                <a:solidFill>
                  <a:schemeClr val="accent1"/>
                </a:solidFill>
              </a:rPr>
              <a:t>&gt; half fallen in past year </a:t>
            </a:r>
            <a:endParaRPr lang="en-US" sz="1700" i="1">
              <a:solidFill>
                <a:schemeClr val="accent1"/>
              </a:solidFill>
            </a:endParaRPr>
          </a:p>
          <a:p>
            <a:pPr marL="342900" indent="-342900">
              <a:lnSpc>
                <a:spcPct val="90000"/>
              </a:lnSpc>
            </a:pPr>
            <a:r>
              <a:rPr lang="en-US" sz="1700">
                <a:solidFill>
                  <a:srgbClr val="92D050"/>
                </a:solidFill>
              </a:rPr>
              <a:t>Traumatic Brain Injury</a:t>
            </a:r>
          </a:p>
          <a:p>
            <a:pPr marL="742950" lvl="1" indent="-285750">
              <a:lnSpc>
                <a:spcPct val="90000"/>
              </a:lnSpc>
            </a:pPr>
            <a:r>
              <a:rPr lang="en-US" sz="1700">
                <a:solidFill>
                  <a:schemeClr val="accent1"/>
                </a:solidFill>
              </a:rPr>
              <a:t>Prevalence ~ 50% </a:t>
            </a:r>
            <a:r>
              <a:rPr lang="en-US" sz="1200" i="1">
                <a:solidFill>
                  <a:schemeClr val="accent1"/>
                </a:solidFill>
              </a:rPr>
              <a:t>(Topolovec-Vranic, 2014) </a:t>
            </a:r>
          </a:p>
          <a:p>
            <a:pPr marL="742950" lvl="1" indent="-285750">
              <a:lnSpc>
                <a:spcPct val="90000"/>
              </a:lnSpc>
            </a:pPr>
            <a:r>
              <a:rPr lang="en-US" sz="1700">
                <a:solidFill>
                  <a:schemeClr val="accent1"/>
                </a:solidFill>
              </a:rPr>
              <a:t>annual incidence 18-19% </a:t>
            </a:r>
            <a:r>
              <a:rPr lang="en-US" sz="1200" i="1">
                <a:solidFill>
                  <a:schemeClr val="accent1"/>
                </a:solidFill>
              </a:rPr>
              <a:t>(Nikoo, 2017)</a:t>
            </a:r>
          </a:p>
          <a:p>
            <a:pPr marL="742950" lvl="1" indent="-285750">
              <a:lnSpc>
                <a:spcPct val="90000"/>
              </a:lnSpc>
            </a:pPr>
            <a:r>
              <a:rPr lang="en-US" sz="1700">
                <a:solidFill>
                  <a:schemeClr val="accent1"/>
                </a:solidFill>
              </a:rPr>
              <a:t>Risk Factor for remaining homeless </a:t>
            </a:r>
          </a:p>
          <a:p>
            <a:pPr marL="342900" indent="-342900">
              <a:lnSpc>
                <a:spcPct val="90000"/>
              </a:lnSpc>
            </a:pPr>
            <a:endParaRPr lang="en-US" sz="1700">
              <a:solidFill>
                <a:srgbClr val="FFFFFF"/>
              </a:solidFill>
            </a:endParaRPr>
          </a:p>
        </p:txBody>
      </p:sp>
      <p:sp>
        <p:nvSpPr>
          <p:cNvPr id="11"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1980"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Exclamation mark on a yellow background">
            <a:extLst>
              <a:ext uri="{FF2B5EF4-FFF2-40B4-BE49-F238E27FC236}">
                <a16:creationId xmlns:a16="http://schemas.microsoft.com/office/drawing/2014/main" id="{34E98C0F-4EC5-8959-5342-CA5A47C79F5D}"/>
              </a:ext>
            </a:extLst>
          </p:cNvPr>
          <p:cNvPicPr>
            <a:picLocks noChangeAspect="1"/>
          </p:cNvPicPr>
          <p:nvPr/>
        </p:nvPicPr>
        <p:blipFill rotWithShape="1">
          <a:blip r:embed="rId4"/>
          <a:srcRect l="36180" r="23112" b="3"/>
          <a:stretch/>
        </p:blipFill>
        <p:spPr>
          <a:xfrm>
            <a:off x="6656480" y="1"/>
            <a:ext cx="248783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63454669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23E8915-D2AA-4327-A45A-972C3CA95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8302FC3C-9804-4950-B721-5FD704BA6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9141714"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6B9695BD-ECF6-49CA-8877-8C493193C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1"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C6EBB2-9BDC-4075-BA6B-43A9FBF9C8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b="23320"/>
          <a:stretch/>
        </p:blipFill>
        <p:spPr>
          <a:xfrm>
            <a:off x="6454408" y="6228080"/>
            <a:ext cx="745301" cy="762000"/>
          </a:xfrm>
          <a:prstGeom prst="rect">
            <a:avLst/>
          </a:prstGeom>
        </p:spPr>
      </p:pic>
      <p:sp>
        <p:nvSpPr>
          <p:cNvPr id="16" name="Freeform 5">
            <a:extLst>
              <a:ext uri="{FF2B5EF4-FFF2-40B4-BE49-F238E27FC236}">
                <a16:creationId xmlns:a16="http://schemas.microsoft.com/office/drawing/2014/main" id="{F3798573-F27B-47EB-8EA4-7EE34954C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191" y="0"/>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52BB52A-C247-4B46-8322-92D8BE0DE367}"/>
              </a:ext>
            </a:extLst>
          </p:cNvPr>
          <p:cNvSpPr>
            <a:spLocks noGrp="1"/>
          </p:cNvSpPr>
          <p:nvPr>
            <p:ph type="title"/>
          </p:nvPr>
        </p:nvSpPr>
        <p:spPr>
          <a:xfrm>
            <a:off x="604646" y="804672"/>
            <a:ext cx="2641019" cy="5248656"/>
          </a:xfrm>
        </p:spPr>
        <p:txBody>
          <a:bodyPr anchor="ctr">
            <a:normAutofit/>
          </a:bodyPr>
          <a:lstStyle/>
          <a:p>
            <a:pPr algn="ctr"/>
            <a:r>
              <a:rPr lang="en-US" dirty="0">
                <a:solidFill>
                  <a:srgbClr val="FF6600"/>
                </a:solidFill>
              </a:rPr>
              <a:t>Mental Illness</a:t>
            </a:r>
          </a:p>
        </p:txBody>
      </p:sp>
      <p:sp>
        <p:nvSpPr>
          <p:cNvPr id="3" name="Content Placeholder 2">
            <a:extLst>
              <a:ext uri="{FF2B5EF4-FFF2-40B4-BE49-F238E27FC236}">
                <a16:creationId xmlns:a16="http://schemas.microsoft.com/office/drawing/2014/main" id="{32179244-F0A8-4DE7-A18F-EEE911DBB684}"/>
              </a:ext>
            </a:extLst>
          </p:cNvPr>
          <p:cNvSpPr>
            <a:spLocks noGrp="1"/>
          </p:cNvSpPr>
          <p:nvPr>
            <p:ph idx="1"/>
          </p:nvPr>
        </p:nvSpPr>
        <p:spPr>
          <a:xfrm>
            <a:off x="3305432" y="803877"/>
            <a:ext cx="5202967" cy="5248657"/>
          </a:xfrm>
        </p:spPr>
        <p:txBody>
          <a:bodyPr anchor="ctr">
            <a:normAutofit/>
          </a:bodyPr>
          <a:lstStyle/>
          <a:p>
            <a:pPr marL="342900" indent="-342900"/>
            <a:r>
              <a:rPr lang="en-US" dirty="0">
                <a:solidFill>
                  <a:schemeClr val="accent1"/>
                </a:solidFill>
              </a:rPr>
              <a:t>Estimates vary; prevalence high &amp; outcomes worse </a:t>
            </a:r>
          </a:p>
          <a:p>
            <a:pPr marL="342900" indent="-342900"/>
            <a:r>
              <a:rPr lang="en-US" dirty="0">
                <a:solidFill>
                  <a:schemeClr val="accent1"/>
                </a:solidFill>
              </a:rPr>
              <a:t>Higher Adverse Childhood Experiences (ACE) scores </a:t>
            </a:r>
          </a:p>
          <a:p>
            <a:pPr marL="342900" indent="-342900"/>
            <a:r>
              <a:rPr lang="en-US" dirty="0">
                <a:solidFill>
                  <a:schemeClr val="accent1"/>
                </a:solidFill>
              </a:rPr>
              <a:t>Severe MH:  10-20X </a:t>
            </a:r>
            <a:r>
              <a:rPr lang="en-US" dirty="0" err="1">
                <a:solidFill>
                  <a:schemeClr val="accent1"/>
                </a:solidFill>
              </a:rPr>
              <a:t>inc</a:t>
            </a:r>
            <a:r>
              <a:rPr lang="en-US" dirty="0">
                <a:solidFill>
                  <a:schemeClr val="accent1"/>
                </a:solidFill>
              </a:rPr>
              <a:t> risk of homelessness </a:t>
            </a:r>
            <a:r>
              <a:rPr lang="en-US" sz="1400" i="1" dirty="0">
                <a:solidFill>
                  <a:schemeClr val="accent1"/>
                </a:solidFill>
              </a:rPr>
              <a:t>(</a:t>
            </a:r>
            <a:r>
              <a:rPr lang="en-US" sz="1400" i="1" dirty="0" err="1">
                <a:solidFill>
                  <a:schemeClr val="accent1"/>
                </a:solidFill>
              </a:rPr>
              <a:t>Gabrielian</a:t>
            </a:r>
            <a:r>
              <a:rPr lang="en-US" sz="1400" i="1" dirty="0">
                <a:solidFill>
                  <a:schemeClr val="accent1"/>
                </a:solidFill>
              </a:rPr>
              <a:t>, 2021)</a:t>
            </a:r>
          </a:p>
          <a:p>
            <a:pPr marL="342900" indent="-342900"/>
            <a:r>
              <a:rPr lang="en-US" dirty="0">
                <a:solidFill>
                  <a:schemeClr val="accent1"/>
                </a:solidFill>
              </a:rPr>
              <a:t>Homelessness, even temporary, is a toxic stressor</a:t>
            </a:r>
          </a:p>
          <a:p>
            <a:pPr marL="742950" lvl="1" indent="-285750"/>
            <a:r>
              <a:rPr lang="en-US" dirty="0">
                <a:solidFill>
                  <a:srgbClr val="92D050"/>
                </a:solidFill>
              </a:rPr>
              <a:t>sustained impacts on physical &amp; mental health compared to never homeless </a:t>
            </a:r>
            <a:r>
              <a:rPr lang="en-US" sz="1400" i="1" dirty="0">
                <a:solidFill>
                  <a:srgbClr val="92D050"/>
                </a:solidFill>
              </a:rPr>
              <a:t>(Oppenheimer, 2016)</a:t>
            </a:r>
          </a:p>
        </p:txBody>
      </p:sp>
    </p:spTree>
    <p:extLst>
      <p:ext uri="{BB962C8B-B14F-4D97-AF65-F5344CB8AC3E}">
        <p14:creationId xmlns:p14="http://schemas.microsoft.com/office/powerpoint/2010/main" val="229807143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94F4D-CC2F-43AB-B85F-62C18FE648F1}"/>
              </a:ext>
            </a:extLst>
          </p:cNvPr>
          <p:cNvSpPr>
            <a:spLocks noGrp="1"/>
          </p:cNvSpPr>
          <p:nvPr>
            <p:ph type="title"/>
          </p:nvPr>
        </p:nvSpPr>
        <p:spPr>
          <a:xfrm>
            <a:off x="582432" y="57302"/>
            <a:ext cx="7055380" cy="1400530"/>
          </a:xfrm>
        </p:spPr>
        <p:txBody>
          <a:bodyPr/>
          <a:lstStyle/>
          <a:p>
            <a:pPr algn="ctr"/>
            <a:r>
              <a:rPr lang="en-US" dirty="0">
                <a:solidFill>
                  <a:srgbClr val="FF6600"/>
                </a:solidFill>
              </a:rPr>
              <a:t>Successful Models</a:t>
            </a:r>
          </a:p>
        </p:txBody>
      </p:sp>
      <p:sp>
        <p:nvSpPr>
          <p:cNvPr id="3" name="Content Placeholder 2">
            <a:extLst>
              <a:ext uri="{FF2B5EF4-FFF2-40B4-BE49-F238E27FC236}">
                <a16:creationId xmlns:a16="http://schemas.microsoft.com/office/drawing/2014/main" id="{9640529F-DA2D-4A53-8404-9DC909043C6E}"/>
              </a:ext>
            </a:extLst>
          </p:cNvPr>
          <p:cNvSpPr>
            <a:spLocks noGrp="1"/>
          </p:cNvSpPr>
          <p:nvPr>
            <p:ph idx="1"/>
          </p:nvPr>
        </p:nvSpPr>
        <p:spPr>
          <a:xfrm>
            <a:off x="754295" y="1332156"/>
            <a:ext cx="6711654" cy="4800606"/>
          </a:xfrm>
        </p:spPr>
        <p:txBody>
          <a:bodyPr>
            <a:normAutofit lnSpcReduction="10000"/>
          </a:bodyPr>
          <a:lstStyle/>
          <a:p>
            <a:r>
              <a:rPr lang="en-US" dirty="0">
                <a:solidFill>
                  <a:schemeClr val="accent1"/>
                </a:solidFill>
              </a:rPr>
              <a:t>Low-barrier access</a:t>
            </a:r>
          </a:p>
          <a:p>
            <a:pPr lvl="1"/>
            <a:r>
              <a:rPr lang="en-US" dirty="0">
                <a:solidFill>
                  <a:schemeClr val="accent1"/>
                </a:solidFill>
              </a:rPr>
              <a:t> </a:t>
            </a:r>
            <a:r>
              <a:rPr lang="en-US" dirty="0">
                <a:solidFill>
                  <a:srgbClr val="92D050"/>
                </a:solidFill>
              </a:rPr>
              <a:t>walk-in capacity at primary medical home</a:t>
            </a:r>
          </a:p>
          <a:p>
            <a:r>
              <a:rPr lang="en-US" dirty="0">
                <a:solidFill>
                  <a:schemeClr val="accent1"/>
                </a:solidFill>
              </a:rPr>
              <a:t>One-stop health care clinic</a:t>
            </a:r>
          </a:p>
          <a:p>
            <a:pPr lvl="1"/>
            <a:r>
              <a:rPr lang="en-US" dirty="0">
                <a:solidFill>
                  <a:srgbClr val="92D050"/>
                </a:solidFill>
              </a:rPr>
              <a:t>Pharm, nutrition, podiatry, psych, SW, clothing, DME</a:t>
            </a:r>
          </a:p>
          <a:p>
            <a:pPr lvl="1"/>
            <a:r>
              <a:rPr lang="en-US" dirty="0">
                <a:solidFill>
                  <a:srgbClr val="92D050"/>
                </a:solidFill>
              </a:rPr>
              <a:t>Integrated multidisciplinary team care</a:t>
            </a:r>
          </a:p>
          <a:p>
            <a:r>
              <a:rPr lang="en-US" dirty="0">
                <a:solidFill>
                  <a:schemeClr val="accent1"/>
                </a:solidFill>
              </a:rPr>
              <a:t>Embedded and outreach services</a:t>
            </a:r>
          </a:p>
          <a:p>
            <a:r>
              <a:rPr lang="en-US" dirty="0">
                <a:solidFill>
                  <a:schemeClr val="accent1"/>
                </a:solidFill>
              </a:rPr>
              <a:t>Collaborative care with Safety Net</a:t>
            </a:r>
          </a:p>
          <a:p>
            <a:pPr lvl="1"/>
            <a:r>
              <a:rPr lang="en-US" dirty="0">
                <a:solidFill>
                  <a:srgbClr val="92D050"/>
                </a:solidFill>
              </a:rPr>
              <a:t>Time for care coordination &amp; advocacy</a:t>
            </a:r>
          </a:p>
          <a:p>
            <a:r>
              <a:rPr lang="en-US" dirty="0">
                <a:solidFill>
                  <a:schemeClr val="accent1"/>
                </a:solidFill>
              </a:rPr>
              <a:t>Harm-reduction philosophy</a:t>
            </a:r>
          </a:p>
          <a:p>
            <a:r>
              <a:rPr lang="en-US" dirty="0">
                <a:solidFill>
                  <a:schemeClr val="accent1"/>
                </a:solidFill>
              </a:rPr>
              <a:t>Trauma-informed approach</a:t>
            </a:r>
          </a:p>
          <a:p>
            <a:r>
              <a:rPr lang="en-US" dirty="0">
                <a:solidFill>
                  <a:schemeClr val="accent1"/>
                </a:solidFill>
              </a:rPr>
              <a:t>Rebuild trust in health care</a:t>
            </a:r>
          </a:p>
          <a:p>
            <a:r>
              <a:rPr lang="en-US" dirty="0">
                <a:solidFill>
                  <a:schemeClr val="accent1"/>
                </a:solidFill>
              </a:rPr>
              <a:t>Housing First approach</a:t>
            </a:r>
          </a:p>
          <a:p>
            <a:pPr marL="0" indent="0">
              <a:buNone/>
            </a:pPr>
            <a:endParaRPr lang="en-US" dirty="0"/>
          </a:p>
        </p:txBody>
      </p:sp>
    </p:spTree>
    <p:extLst>
      <p:ext uri="{BB962C8B-B14F-4D97-AF65-F5344CB8AC3E}">
        <p14:creationId xmlns:p14="http://schemas.microsoft.com/office/powerpoint/2010/main" val="190454431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7BC77-EF27-48BD-8CBE-DF874402A4B4}"/>
              </a:ext>
            </a:extLst>
          </p:cNvPr>
          <p:cNvSpPr>
            <a:spLocks noGrp="1"/>
          </p:cNvSpPr>
          <p:nvPr>
            <p:ph type="title"/>
          </p:nvPr>
        </p:nvSpPr>
        <p:spPr>
          <a:xfrm>
            <a:off x="3961785" y="629266"/>
            <a:ext cx="3575604" cy="1641986"/>
          </a:xfrm>
        </p:spPr>
        <p:txBody>
          <a:bodyPr>
            <a:normAutofit/>
          </a:bodyPr>
          <a:lstStyle/>
          <a:p>
            <a:endParaRPr lang="en-US"/>
          </a:p>
        </p:txBody>
      </p:sp>
      <p:pic>
        <p:nvPicPr>
          <p:cNvPr id="5" name="Picture 4" descr="A midsection of a person holding a miniature house">
            <a:extLst>
              <a:ext uri="{FF2B5EF4-FFF2-40B4-BE49-F238E27FC236}">
                <a16:creationId xmlns:a16="http://schemas.microsoft.com/office/drawing/2014/main" id="{6722919E-5688-B72F-347F-862F4B5030FD}"/>
              </a:ext>
            </a:extLst>
          </p:cNvPr>
          <p:cNvPicPr>
            <a:picLocks noChangeAspect="1"/>
          </p:cNvPicPr>
          <p:nvPr/>
        </p:nvPicPr>
        <p:blipFill rotWithShape="1">
          <a:blip r:embed="rId4"/>
          <a:srcRect l="35028" r="33069" b="-7"/>
          <a:stretch/>
        </p:blipFill>
        <p:spPr>
          <a:xfrm>
            <a:off x="20" y="10"/>
            <a:ext cx="3475989" cy="6857990"/>
          </a:xfrm>
          <a:prstGeom prst="rect">
            <a:avLst/>
          </a:prstGeom>
        </p:spPr>
      </p:pic>
      <p:sp>
        <p:nvSpPr>
          <p:cNvPr id="3" name="Content Placeholder 2">
            <a:extLst>
              <a:ext uri="{FF2B5EF4-FFF2-40B4-BE49-F238E27FC236}">
                <a16:creationId xmlns:a16="http://schemas.microsoft.com/office/drawing/2014/main" id="{B4D7F43F-C483-4558-8401-B46425F9A70E}"/>
              </a:ext>
            </a:extLst>
          </p:cNvPr>
          <p:cNvSpPr>
            <a:spLocks noGrp="1"/>
          </p:cNvSpPr>
          <p:nvPr>
            <p:ph idx="1"/>
          </p:nvPr>
        </p:nvSpPr>
        <p:spPr>
          <a:xfrm>
            <a:off x="4122423" y="1635211"/>
            <a:ext cx="4778342" cy="3809999"/>
          </a:xfrm>
        </p:spPr>
        <p:txBody>
          <a:bodyPr vert="horz" lIns="91440" tIns="45720" rIns="91440" bIns="45720" rtlCol="0" anchor="t">
            <a:normAutofit/>
          </a:bodyPr>
          <a:lstStyle/>
          <a:p>
            <a:pPr marL="0" indent="0">
              <a:buNone/>
            </a:pPr>
            <a:endParaRPr lang="en-US" b="1" dirty="0"/>
          </a:p>
          <a:p>
            <a:pPr marL="0" indent="0">
              <a:buNone/>
            </a:pPr>
            <a:r>
              <a:rPr lang="en-US" sz="3200" b="1" dirty="0">
                <a:solidFill>
                  <a:srgbClr val="92D050"/>
                </a:solidFill>
              </a:rPr>
              <a:t>Housing = Health Care</a:t>
            </a:r>
          </a:p>
          <a:p>
            <a:pPr marL="0" indent="0">
              <a:buNone/>
            </a:pPr>
            <a:endParaRPr lang="en-US" sz="3200" b="1" dirty="0">
              <a:solidFill>
                <a:srgbClr val="92D050"/>
              </a:solidFill>
            </a:endParaRPr>
          </a:p>
          <a:p>
            <a:pPr marL="0" indent="0">
              <a:buNone/>
            </a:pPr>
            <a:r>
              <a:rPr lang="en-US" sz="3200" b="1" dirty="0">
                <a:solidFill>
                  <a:schemeClr val="accent1"/>
                </a:solidFill>
              </a:rPr>
              <a:t>“Health, health care &amp; housing are inextricably linked.”</a:t>
            </a:r>
          </a:p>
          <a:p>
            <a:pPr marL="0" indent="0">
              <a:buNone/>
            </a:pPr>
            <a:r>
              <a:rPr lang="en-US" sz="1400" i="1" dirty="0"/>
              <a:t>(Lui; Hwang, 2021)</a:t>
            </a:r>
          </a:p>
        </p:txBody>
      </p:sp>
    </p:spTree>
    <p:extLst>
      <p:ext uri="{BB962C8B-B14F-4D97-AF65-F5344CB8AC3E}">
        <p14:creationId xmlns:p14="http://schemas.microsoft.com/office/powerpoint/2010/main" val="207666795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C8C08-96CD-4AFB-8251-185F6D35FDD2}"/>
              </a:ext>
            </a:extLst>
          </p:cNvPr>
          <p:cNvSpPr>
            <a:spLocks noGrp="1"/>
          </p:cNvSpPr>
          <p:nvPr>
            <p:ph type="title"/>
          </p:nvPr>
        </p:nvSpPr>
        <p:spPr/>
        <p:txBody>
          <a:bodyPr/>
          <a:lstStyle/>
          <a:p>
            <a:pPr algn="ctr"/>
            <a:r>
              <a:rPr lang="en-US">
                <a:solidFill>
                  <a:srgbClr val="FF6600"/>
                </a:solidFill>
              </a:rPr>
              <a:t>Realistic Treatment Plans</a:t>
            </a:r>
          </a:p>
        </p:txBody>
      </p:sp>
      <p:sp>
        <p:nvSpPr>
          <p:cNvPr id="3" name="Content Placeholder 2">
            <a:extLst>
              <a:ext uri="{FF2B5EF4-FFF2-40B4-BE49-F238E27FC236}">
                <a16:creationId xmlns:a16="http://schemas.microsoft.com/office/drawing/2014/main" id="{32F0D292-704A-4C52-8E13-175C3B104BCF}"/>
              </a:ext>
            </a:extLst>
          </p:cNvPr>
          <p:cNvSpPr>
            <a:spLocks noGrp="1"/>
          </p:cNvSpPr>
          <p:nvPr>
            <p:ph idx="1"/>
          </p:nvPr>
        </p:nvSpPr>
        <p:spPr>
          <a:xfrm>
            <a:off x="828436" y="1752600"/>
            <a:ext cx="6867764" cy="4195481"/>
          </a:xfrm>
        </p:spPr>
        <p:txBody>
          <a:bodyPr>
            <a:normAutofit/>
          </a:bodyPr>
          <a:lstStyle/>
          <a:p>
            <a:r>
              <a:rPr lang="en-US">
                <a:solidFill>
                  <a:schemeClr val="accent1"/>
                </a:solidFill>
              </a:rPr>
              <a:t>Anticipate possibility of poor follow up</a:t>
            </a:r>
          </a:p>
          <a:p>
            <a:pPr lvl="1"/>
            <a:r>
              <a:rPr lang="en-US">
                <a:solidFill>
                  <a:srgbClr val="92D050"/>
                </a:solidFill>
              </a:rPr>
              <a:t>Case </a:t>
            </a:r>
            <a:r>
              <a:rPr lang="en-US" err="1">
                <a:solidFill>
                  <a:srgbClr val="92D050"/>
                </a:solidFill>
              </a:rPr>
              <a:t>mgr</a:t>
            </a:r>
            <a:r>
              <a:rPr lang="en-US">
                <a:solidFill>
                  <a:srgbClr val="92D050"/>
                </a:solidFill>
              </a:rPr>
              <a:t>/peer navigator escorts</a:t>
            </a:r>
          </a:p>
          <a:p>
            <a:pPr lvl="1"/>
            <a:r>
              <a:rPr lang="en-US">
                <a:solidFill>
                  <a:srgbClr val="92D050"/>
                </a:solidFill>
              </a:rPr>
              <a:t>Outreach teams</a:t>
            </a:r>
          </a:p>
          <a:p>
            <a:r>
              <a:rPr lang="en-US">
                <a:solidFill>
                  <a:schemeClr val="accent1"/>
                </a:solidFill>
              </a:rPr>
              <a:t>Multiday dressings</a:t>
            </a:r>
          </a:p>
          <a:p>
            <a:r>
              <a:rPr lang="en-US">
                <a:solidFill>
                  <a:schemeClr val="accent1"/>
                </a:solidFill>
              </a:rPr>
              <a:t>Diabetes</a:t>
            </a:r>
          </a:p>
          <a:p>
            <a:pPr lvl="1"/>
            <a:r>
              <a:rPr lang="en-US">
                <a:solidFill>
                  <a:srgbClr val="92D050"/>
                </a:solidFill>
              </a:rPr>
              <a:t>May need loose BG control to avoid dangerous lows</a:t>
            </a:r>
          </a:p>
          <a:p>
            <a:pPr lvl="1"/>
            <a:r>
              <a:rPr lang="en-US">
                <a:solidFill>
                  <a:srgbClr val="92D050"/>
                </a:solidFill>
              </a:rPr>
              <a:t>Nutrition education in context of available food</a:t>
            </a:r>
          </a:p>
          <a:p>
            <a:pPr lvl="1"/>
            <a:r>
              <a:rPr lang="en-US">
                <a:solidFill>
                  <a:srgbClr val="92D050"/>
                </a:solidFill>
              </a:rPr>
              <a:t>Regular diet inpatient</a:t>
            </a:r>
            <a:r>
              <a:rPr lang="en-US">
                <a:solidFill>
                  <a:srgbClr val="92D050"/>
                </a:solidFill>
                <a:latin typeface="Arial" panose="020B0604020202020204" pitchFamily="34" charset="0"/>
                <a:cs typeface="Arial" panose="020B0604020202020204" pitchFamily="34" charset="0"/>
              </a:rPr>
              <a:t>?</a:t>
            </a:r>
          </a:p>
          <a:p>
            <a:pPr lvl="1"/>
            <a:r>
              <a:rPr lang="en-US">
                <a:solidFill>
                  <a:srgbClr val="92D050"/>
                </a:solidFill>
              </a:rPr>
              <a:t>Insulin pens, reading glasses, glucose gel/tabs</a:t>
            </a:r>
          </a:p>
        </p:txBody>
      </p:sp>
    </p:spTree>
    <p:extLst>
      <p:ext uri="{BB962C8B-B14F-4D97-AF65-F5344CB8AC3E}">
        <p14:creationId xmlns:p14="http://schemas.microsoft.com/office/powerpoint/2010/main" val="49418219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E5949-23E4-4087-AF35-4A0E2F210218}"/>
              </a:ext>
            </a:extLst>
          </p:cNvPr>
          <p:cNvSpPr>
            <a:spLocks noGrp="1"/>
          </p:cNvSpPr>
          <p:nvPr>
            <p:ph type="title"/>
          </p:nvPr>
        </p:nvSpPr>
        <p:spPr/>
        <p:txBody>
          <a:bodyPr/>
          <a:lstStyle/>
          <a:p>
            <a:pPr algn="ctr"/>
            <a:r>
              <a:rPr lang="en-US">
                <a:solidFill>
                  <a:srgbClr val="FF6600"/>
                </a:solidFill>
              </a:rPr>
              <a:t>Medication Strategies</a:t>
            </a:r>
          </a:p>
        </p:txBody>
      </p:sp>
      <p:sp>
        <p:nvSpPr>
          <p:cNvPr id="3" name="Content Placeholder 2">
            <a:extLst>
              <a:ext uri="{FF2B5EF4-FFF2-40B4-BE49-F238E27FC236}">
                <a16:creationId xmlns:a16="http://schemas.microsoft.com/office/drawing/2014/main" id="{4AD02E68-9EAD-419B-AA44-07346E4BBF91}"/>
              </a:ext>
            </a:extLst>
          </p:cNvPr>
          <p:cNvSpPr>
            <a:spLocks noGrp="1"/>
          </p:cNvSpPr>
          <p:nvPr>
            <p:ph idx="1"/>
          </p:nvPr>
        </p:nvSpPr>
        <p:spPr>
          <a:xfrm>
            <a:off x="828436" y="1676400"/>
            <a:ext cx="7248764" cy="4195481"/>
          </a:xfrm>
        </p:spPr>
        <p:txBody>
          <a:bodyPr>
            <a:normAutofit/>
          </a:bodyPr>
          <a:lstStyle/>
          <a:p>
            <a:r>
              <a:rPr lang="en-US">
                <a:solidFill>
                  <a:schemeClr val="accent1"/>
                </a:solidFill>
              </a:rPr>
              <a:t>Intentional strategizing to optimize med adherence</a:t>
            </a:r>
          </a:p>
          <a:p>
            <a:r>
              <a:rPr lang="en-US">
                <a:solidFill>
                  <a:schemeClr val="accent1"/>
                </a:solidFill>
              </a:rPr>
              <a:t>Simplify—once daily if possible</a:t>
            </a:r>
          </a:p>
          <a:p>
            <a:r>
              <a:rPr lang="en-US">
                <a:solidFill>
                  <a:schemeClr val="accent1"/>
                </a:solidFill>
              </a:rPr>
              <a:t>Set phone alarms for dosing</a:t>
            </a:r>
          </a:p>
          <a:p>
            <a:r>
              <a:rPr lang="en-US" err="1">
                <a:solidFill>
                  <a:schemeClr val="accent1"/>
                </a:solidFill>
              </a:rPr>
              <a:t>Mediset</a:t>
            </a:r>
            <a:r>
              <a:rPr lang="en-US">
                <a:solidFill>
                  <a:schemeClr val="accent1"/>
                </a:solidFill>
              </a:rPr>
              <a:t> fills or teaching or Blister packs </a:t>
            </a:r>
          </a:p>
          <a:p>
            <a:r>
              <a:rPr lang="en-US">
                <a:solidFill>
                  <a:schemeClr val="accent1"/>
                </a:solidFill>
              </a:rPr>
              <a:t>Consider side effect management</a:t>
            </a:r>
          </a:p>
          <a:p>
            <a:r>
              <a:rPr lang="en-US">
                <a:solidFill>
                  <a:schemeClr val="accent1"/>
                </a:solidFill>
              </a:rPr>
              <a:t>Avoiding meds requiring monitoring</a:t>
            </a:r>
          </a:p>
          <a:p>
            <a:r>
              <a:rPr lang="en-US">
                <a:solidFill>
                  <a:schemeClr val="accent1"/>
                </a:solidFill>
              </a:rPr>
              <a:t>Start med independence inpatient</a:t>
            </a:r>
          </a:p>
          <a:p>
            <a:r>
              <a:rPr lang="en-US">
                <a:solidFill>
                  <a:schemeClr val="accent1"/>
                </a:solidFill>
              </a:rPr>
              <a:t>Be aware of misused medications</a:t>
            </a:r>
          </a:p>
          <a:p>
            <a:pPr lvl="1"/>
            <a:r>
              <a:rPr lang="en-US">
                <a:solidFill>
                  <a:srgbClr val="92D050"/>
                </a:solidFill>
              </a:rPr>
              <a:t>Clonidine, gabapentin, Phenergan potentiates opioid effects and are sold on the streets</a:t>
            </a:r>
          </a:p>
        </p:txBody>
      </p:sp>
    </p:spTree>
    <p:extLst>
      <p:ext uri="{BB962C8B-B14F-4D97-AF65-F5344CB8AC3E}">
        <p14:creationId xmlns:p14="http://schemas.microsoft.com/office/powerpoint/2010/main" val="296223007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3614-5724-4E31-9443-FD8834B41EBA}"/>
              </a:ext>
            </a:extLst>
          </p:cNvPr>
          <p:cNvSpPr>
            <a:spLocks noGrp="1"/>
          </p:cNvSpPr>
          <p:nvPr>
            <p:ph type="title"/>
          </p:nvPr>
        </p:nvSpPr>
        <p:spPr/>
        <p:txBody>
          <a:bodyPr/>
          <a:lstStyle/>
          <a:p>
            <a:pPr algn="ctr"/>
            <a:r>
              <a:rPr lang="en-US">
                <a:solidFill>
                  <a:srgbClr val="FF6600"/>
                </a:solidFill>
              </a:rPr>
              <a:t>Tips for Care</a:t>
            </a:r>
          </a:p>
        </p:txBody>
      </p:sp>
      <p:sp>
        <p:nvSpPr>
          <p:cNvPr id="3" name="Content Placeholder 2">
            <a:extLst>
              <a:ext uri="{FF2B5EF4-FFF2-40B4-BE49-F238E27FC236}">
                <a16:creationId xmlns:a16="http://schemas.microsoft.com/office/drawing/2014/main" id="{A9D39CEF-315F-4E8A-A171-549072BEF1B9}"/>
              </a:ext>
            </a:extLst>
          </p:cNvPr>
          <p:cNvSpPr>
            <a:spLocks noGrp="1"/>
          </p:cNvSpPr>
          <p:nvPr>
            <p:ph idx="1"/>
          </p:nvPr>
        </p:nvSpPr>
        <p:spPr>
          <a:xfrm>
            <a:off x="838200" y="1447800"/>
            <a:ext cx="6943964" cy="4267200"/>
          </a:xfrm>
        </p:spPr>
        <p:txBody>
          <a:bodyPr>
            <a:normAutofit lnSpcReduction="10000"/>
          </a:bodyPr>
          <a:lstStyle/>
          <a:p>
            <a:r>
              <a:rPr lang="en-US">
                <a:solidFill>
                  <a:schemeClr val="accent1"/>
                </a:solidFill>
              </a:rPr>
              <a:t>Ask specifics about sleeping location</a:t>
            </a:r>
          </a:p>
          <a:p>
            <a:r>
              <a:rPr lang="en-US" u="sng">
                <a:solidFill>
                  <a:schemeClr val="accent1"/>
                </a:solidFill>
              </a:rPr>
              <a:t>&gt;</a:t>
            </a:r>
            <a:r>
              <a:rPr lang="en-US">
                <a:solidFill>
                  <a:schemeClr val="accent1"/>
                </a:solidFill>
              </a:rPr>
              <a:t> 50 </a:t>
            </a:r>
            <a:r>
              <a:rPr lang="en-US" err="1">
                <a:solidFill>
                  <a:schemeClr val="accent1"/>
                </a:solidFill>
              </a:rPr>
              <a:t>yo</a:t>
            </a:r>
            <a:r>
              <a:rPr lang="en-US">
                <a:solidFill>
                  <a:schemeClr val="accent1"/>
                </a:solidFill>
              </a:rPr>
              <a:t>—consider functional &amp; cognitive impairment screening</a:t>
            </a:r>
          </a:p>
          <a:p>
            <a:r>
              <a:rPr lang="en-US">
                <a:solidFill>
                  <a:schemeClr val="accent1"/>
                </a:solidFill>
              </a:rPr>
              <a:t>Ask about literacy and tailor teaching &amp; plan</a:t>
            </a:r>
          </a:p>
          <a:p>
            <a:r>
              <a:rPr lang="en-US">
                <a:solidFill>
                  <a:schemeClr val="accent1"/>
                </a:solidFill>
              </a:rPr>
              <a:t>Ask about h/o TBI with Loss of Consciousness</a:t>
            </a:r>
          </a:p>
          <a:p>
            <a:r>
              <a:rPr lang="en-US">
                <a:solidFill>
                  <a:schemeClr val="accent1"/>
                </a:solidFill>
              </a:rPr>
              <a:t>Look at the feet &amp; teeth (normalizing language)</a:t>
            </a:r>
          </a:p>
          <a:p>
            <a:r>
              <a:rPr lang="en-US">
                <a:solidFill>
                  <a:schemeClr val="accent1"/>
                </a:solidFill>
              </a:rPr>
              <a:t>Trial runs before hospital discharge:  Remove urinal, have pt manage meds</a:t>
            </a:r>
          </a:p>
          <a:p>
            <a:r>
              <a:rPr lang="en-US">
                <a:solidFill>
                  <a:schemeClr val="accent1"/>
                </a:solidFill>
              </a:rPr>
              <a:t>Address non-acute issues w/ episodic care</a:t>
            </a:r>
          </a:p>
          <a:p>
            <a:pPr lvl="1"/>
            <a:r>
              <a:rPr lang="en-US">
                <a:solidFill>
                  <a:srgbClr val="92D050"/>
                </a:solidFill>
              </a:rPr>
              <a:t>Screening:  Viral, TB, diabetes, cancer</a:t>
            </a:r>
          </a:p>
          <a:p>
            <a:pPr lvl="1"/>
            <a:r>
              <a:rPr lang="en-US">
                <a:solidFill>
                  <a:srgbClr val="92D050"/>
                </a:solidFill>
              </a:rPr>
              <a:t>Vaccinate</a:t>
            </a:r>
          </a:p>
        </p:txBody>
      </p:sp>
    </p:spTree>
    <p:extLst>
      <p:ext uri="{BB962C8B-B14F-4D97-AF65-F5344CB8AC3E}">
        <p14:creationId xmlns:p14="http://schemas.microsoft.com/office/powerpoint/2010/main" val="45413438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17145-5E00-4D07-B8F3-93499DE1375B}"/>
              </a:ext>
            </a:extLst>
          </p:cNvPr>
          <p:cNvSpPr>
            <a:spLocks noGrp="1"/>
          </p:cNvSpPr>
          <p:nvPr>
            <p:ph type="title"/>
          </p:nvPr>
        </p:nvSpPr>
        <p:spPr/>
        <p:txBody>
          <a:bodyPr/>
          <a:lstStyle/>
          <a:p>
            <a:r>
              <a:rPr lang="en-US"/>
              <a:t>Faculty and Staff Disclosures</a:t>
            </a:r>
          </a:p>
        </p:txBody>
      </p:sp>
      <p:sp>
        <p:nvSpPr>
          <p:cNvPr id="3" name="Content Placeholder 2">
            <a:extLst>
              <a:ext uri="{FF2B5EF4-FFF2-40B4-BE49-F238E27FC236}">
                <a16:creationId xmlns:a16="http://schemas.microsoft.com/office/drawing/2014/main" id="{9E76AF66-3671-46B4-B5E8-62257A0094C5}"/>
              </a:ext>
            </a:extLst>
          </p:cNvPr>
          <p:cNvSpPr>
            <a:spLocks noGrp="1"/>
          </p:cNvSpPr>
          <p:nvPr>
            <p:ph idx="1"/>
          </p:nvPr>
        </p:nvSpPr>
        <p:spPr>
          <a:xfrm>
            <a:off x="628650" y="2226469"/>
            <a:ext cx="7886700" cy="2119706"/>
          </a:xfrm>
        </p:spPr>
        <p:txBody>
          <a:bodyPr>
            <a:normAutofit fontScale="92500" lnSpcReduction="20000"/>
          </a:bodyPr>
          <a:lstStyle/>
          <a:p>
            <a:r>
              <a:rPr lang="en-US" sz="1800"/>
              <a:t>The speakers, course director and planners at the Federation of State Medical Boards and Washington Medical Commission have nothing to disclose.</a:t>
            </a:r>
          </a:p>
          <a:p>
            <a:r>
              <a:rPr lang="en-US" sz="1800"/>
              <a:t>This educational activity may contain discussion of published and/or investigational uses of agents that are not approved by the U.S. Food and Drug Administration. For additional information about approved uses, including approved indications, contraindications, and warnings, please refer to the prescribing information for each product, or consult the Physicians’ Desk Reference.</a:t>
            </a:r>
            <a:endParaRPr lang="en-US"/>
          </a:p>
          <a:p>
            <a:endParaRPr lang="en-US"/>
          </a:p>
        </p:txBody>
      </p:sp>
    </p:spTree>
    <p:extLst>
      <p:ext uri="{BB962C8B-B14F-4D97-AF65-F5344CB8AC3E}">
        <p14:creationId xmlns:p14="http://schemas.microsoft.com/office/powerpoint/2010/main" val="2649398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803D-DCF1-A646-708A-588D18EABA25}"/>
              </a:ext>
            </a:extLst>
          </p:cNvPr>
          <p:cNvSpPr>
            <a:spLocks noGrp="1"/>
          </p:cNvSpPr>
          <p:nvPr>
            <p:ph type="title"/>
          </p:nvPr>
        </p:nvSpPr>
        <p:spPr>
          <a:xfrm>
            <a:off x="484583" y="452718"/>
            <a:ext cx="7053542" cy="1400530"/>
          </a:xfrm>
        </p:spPr>
        <p:txBody>
          <a:bodyPr>
            <a:normAutofit/>
          </a:bodyPr>
          <a:lstStyle/>
          <a:p>
            <a:r>
              <a:rPr lang="en-US">
                <a:solidFill>
                  <a:schemeClr val="accent1"/>
                </a:solidFill>
              </a:rPr>
              <a:t>Trauma Informed Care</a:t>
            </a:r>
          </a:p>
        </p:txBody>
      </p:sp>
      <p:graphicFrame>
        <p:nvGraphicFramePr>
          <p:cNvPr id="5" name="Content Placeholder 2">
            <a:extLst>
              <a:ext uri="{FF2B5EF4-FFF2-40B4-BE49-F238E27FC236}">
                <a16:creationId xmlns:a16="http://schemas.microsoft.com/office/drawing/2014/main" id="{43DA19B8-16BF-F1FD-09B3-E74C8C466875}"/>
              </a:ext>
            </a:extLst>
          </p:cNvPr>
          <p:cNvGraphicFramePr>
            <a:graphicFrameLocks noGrp="1"/>
          </p:cNvGraphicFramePr>
          <p:nvPr>
            <p:ph idx="1"/>
            <p:extLst>
              <p:ext uri="{D42A27DB-BD31-4B8C-83A1-F6EECF244321}">
                <p14:modId xmlns:p14="http://schemas.microsoft.com/office/powerpoint/2010/main" val="4122187138"/>
              </p:ext>
            </p:extLst>
          </p:nvPr>
        </p:nvGraphicFramePr>
        <p:xfrm>
          <a:off x="484861" y="1655540"/>
          <a:ext cx="7053264" cy="40564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920126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78424C-6FD0-41F8-9CAA-5DC19C423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BEBD0C-DC76-6F43-0FF3-10C8EFD7C764}"/>
              </a:ext>
            </a:extLst>
          </p:cNvPr>
          <p:cNvSpPr>
            <a:spLocks noGrp="1"/>
          </p:cNvSpPr>
          <p:nvPr>
            <p:ph type="title"/>
          </p:nvPr>
        </p:nvSpPr>
        <p:spPr>
          <a:xfrm>
            <a:off x="482891" y="1447800"/>
            <a:ext cx="2331469" cy="4572000"/>
          </a:xfrm>
        </p:spPr>
        <p:txBody>
          <a:bodyPr anchor="ctr">
            <a:normAutofit/>
          </a:bodyPr>
          <a:lstStyle/>
          <a:p>
            <a:r>
              <a:rPr lang="en-US" sz="2800">
                <a:solidFill>
                  <a:srgbClr val="F2F2F2"/>
                </a:solidFill>
              </a:rPr>
              <a:t>Trauma Informed Care Approach</a:t>
            </a:r>
          </a:p>
        </p:txBody>
      </p:sp>
      <p:sp>
        <p:nvSpPr>
          <p:cNvPr id="11" name="Freeform: Shape 10">
            <a:extLst>
              <a:ext uri="{FF2B5EF4-FFF2-40B4-BE49-F238E27FC236}">
                <a16:creationId xmlns:a16="http://schemas.microsoft.com/office/drawing/2014/main" id="{DD136760-57DC-4301-8BEA-B71AD2D13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0982" y="0"/>
            <a:ext cx="6023018" cy="6858000"/>
          </a:xfrm>
          <a:custGeom>
            <a:avLst/>
            <a:gdLst>
              <a:gd name="connsiteX0" fmla="*/ 1176 w 8030690"/>
              <a:gd name="connsiteY0" fmla="*/ 0 h 6858000"/>
              <a:gd name="connsiteX1" fmla="*/ 1344715 w 8030690"/>
              <a:gd name="connsiteY1" fmla="*/ 0 h 6858000"/>
              <a:gd name="connsiteX2" fmla="*/ 1344715 w 8030690"/>
              <a:gd name="connsiteY2" fmla="*/ 0 h 6858000"/>
              <a:gd name="connsiteX3" fmla="*/ 8030690 w 8030690"/>
              <a:gd name="connsiteY3" fmla="*/ 0 h 6858000"/>
              <a:gd name="connsiteX4" fmla="*/ 8030690 w 8030690"/>
              <a:gd name="connsiteY4" fmla="*/ 6858000 h 6858000"/>
              <a:gd name="connsiteX5" fmla="*/ 477746 w 8030690"/>
              <a:gd name="connsiteY5" fmla="*/ 6858000 h 6858000"/>
              <a:gd name="connsiteX6" fmla="*/ 477746 w 8030690"/>
              <a:gd name="connsiteY6" fmla="*/ 6858000 h 6858000"/>
              <a:gd name="connsiteX7" fmla="*/ 0 w 8030690"/>
              <a:gd name="connsiteY7" fmla="*/ 6858000 h 6858000"/>
              <a:gd name="connsiteX8" fmla="*/ 5883 w 8030690"/>
              <a:gd name="connsiteY8" fmla="*/ 6817538 h 6858000"/>
              <a:gd name="connsiteX9" fmla="*/ 23196 w 8030690"/>
              <a:gd name="connsiteY9" fmla="*/ 6698894 h 6858000"/>
              <a:gd name="connsiteX10" fmla="*/ 35298 w 8030690"/>
              <a:gd name="connsiteY10" fmla="*/ 6612483 h 6858000"/>
              <a:gd name="connsiteX11" fmla="*/ 48073 w 8030690"/>
              <a:gd name="connsiteY11" fmla="*/ 6509613 h 6858000"/>
              <a:gd name="connsiteX12" fmla="*/ 63369 w 8030690"/>
              <a:gd name="connsiteY12" fmla="*/ 6387541 h 6858000"/>
              <a:gd name="connsiteX13" fmla="*/ 79506 w 8030690"/>
              <a:gd name="connsiteY13" fmla="*/ 6252438 h 6858000"/>
              <a:gd name="connsiteX14" fmla="*/ 96483 w 8030690"/>
              <a:gd name="connsiteY14" fmla="*/ 6100191 h 6858000"/>
              <a:gd name="connsiteX15" fmla="*/ 114468 w 8030690"/>
              <a:gd name="connsiteY15" fmla="*/ 5934227 h 6858000"/>
              <a:gd name="connsiteX16" fmla="*/ 132454 w 8030690"/>
              <a:gd name="connsiteY16" fmla="*/ 5753862 h 6858000"/>
              <a:gd name="connsiteX17" fmla="*/ 150775 w 8030690"/>
              <a:gd name="connsiteY17" fmla="*/ 5561838 h 6858000"/>
              <a:gd name="connsiteX18" fmla="*/ 167752 w 8030690"/>
              <a:gd name="connsiteY18" fmla="*/ 5354726 h 6858000"/>
              <a:gd name="connsiteX19" fmla="*/ 184057 w 8030690"/>
              <a:gd name="connsiteY19" fmla="*/ 5138013 h 6858000"/>
              <a:gd name="connsiteX20" fmla="*/ 198849 w 8030690"/>
              <a:gd name="connsiteY20" fmla="*/ 4908956 h 6858000"/>
              <a:gd name="connsiteX21" fmla="*/ 212968 w 8030690"/>
              <a:gd name="connsiteY21" fmla="*/ 4670298 h 6858000"/>
              <a:gd name="connsiteX22" fmla="*/ 226248 w 8030690"/>
              <a:gd name="connsiteY22" fmla="*/ 4421352 h 6858000"/>
              <a:gd name="connsiteX23" fmla="*/ 230954 w 8030690"/>
              <a:gd name="connsiteY23" fmla="*/ 4293793 h 6858000"/>
              <a:gd name="connsiteX24" fmla="*/ 236165 w 8030690"/>
              <a:gd name="connsiteY24" fmla="*/ 4163491 h 6858000"/>
              <a:gd name="connsiteX25" fmla="*/ 241039 w 8030690"/>
              <a:gd name="connsiteY25" fmla="*/ 4031132 h 6858000"/>
              <a:gd name="connsiteX26" fmla="*/ 244233 w 8030690"/>
              <a:gd name="connsiteY26" fmla="*/ 3898087 h 6858000"/>
              <a:gd name="connsiteX27" fmla="*/ 247091 w 8030690"/>
              <a:gd name="connsiteY27" fmla="*/ 3762298 h 6858000"/>
              <a:gd name="connsiteX28" fmla="*/ 250116 w 8030690"/>
              <a:gd name="connsiteY28" fmla="*/ 3625138 h 6858000"/>
              <a:gd name="connsiteX29" fmla="*/ 252133 w 8030690"/>
              <a:gd name="connsiteY29" fmla="*/ 3485235 h 6858000"/>
              <a:gd name="connsiteX30" fmla="*/ 252133 w 8030690"/>
              <a:gd name="connsiteY30" fmla="*/ 3343960 h 6858000"/>
              <a:gd name="connsiteX31" fmla="*/ 253142 w 8030690"/>
              <a:gd name="connsiteY31" fmla="*/ 3201314 h 6858000"/>
              <a:gd name="connsiteX32" fmla="*/ 252133 w 8030690"/>
              <a:gd name="connsiteY32" fmla="*/ 3057296 h 6858000"/>
              <a:gd name="connsiteX33" fmla="*/ 250116 w 8030690"/>
              <a:gd name="connsiteY33" fmla="*/ 2911221 h 6858000"/>
              <a:gd name="connsiteX34" fmla="*/ 248267 w 8030690"/>
              <a:gd name="connsiteY34" fmla="*/ 2765145 h 6858000"/>
              <a:gd name="connsiteX35" fmla="*/ 244233 w 8030690"/>
              <a:gd name="connsiteY35" fmla="*/ 2617013 h 6858000"/>
              <a:gd name="connsiteX36" fmla="*/ 240031 w 8030690"/>
              <a:gd name="connsiteY36" fmla="*/ 2467508 h 6858000"/>
              <a:gd name="connsiteX37" fmla="*/ 235156 w 8030690"/>
              <a:gd name="connsiteY37" fmla="*/ 2318004 h 6858000"/>
              <a:gd name="connsiteX38" fmla="*/ 228265 w 8030690"/>
              <a:gd name="connsiteY38" fmla="*/ 2167128 h 6858000"/>
              <a:gd name="connsiteX39" fmla="*/ 220028 w 8030690"/>
              <a:gd name="connsiteY39" fmla="*/ 2014880 h 6858000"/>
              <a:gd name="connsiteX40" fmla="*/ 212128 w 8030690"/>
              <a:gd name="connsiteY40" fmla="*/ 1861947 h 6858000"/>
              <a:gd name="connsiteX41" fmla="*/ 202043 w 8030690"/>
              <a:gd name="connsiteY41" fmla="*/ 1709013 h 6858000"/>
              <a:gd name="connsiteX42" fmla="*/ 189940 w 8030690"/>
              <a:gd name="connsiteY42" fmla="*/ 1554023 h 6858000"/>
              <a:gd name="connsiteX43" fmla="*/ 177838 w 8030690"/>
              <a:gd name="connsiteY43" fmla="*/ 1401089 h 6858000"/>
              <a:gd name="connsiteX44" fmla="*/ 163886 w 8030690"/>
              <a:gd name="connsiteY44" fmla="*/ 1245413 h 6858000"/>
              <a:gd name="connsiteX45" fmla="*/ 148590 w 8030690"/>
              <a:gd name="connsiteY45" fmla="*/ 1089050 h 6858000"/>
              <a:gd name="connsiteX46" fmla="*/ 132454 w 8030690"/>
              <a:gd name="connsiteY46" fmla="*/ 934745 h 6858000"/>
              <a:gd name="connsiteX47" fmla="*/ 113628 w 8030690"/>
              <a:gd name="connsiteY47" fmla="*/ 778383 h 6858000"/>
              <a:gd name="connsiteX48" fmla="*/ 93457 w 8030690"/>
              <a:gd name="connsiteY48" fmla="*/ 622706 h 6858000"/>
              <a:gd name="connsiteX49" fmla="*/ 73454 w 8030690"/>
              <a:gd name="connsiteY49" fmla="*/ 466344 h 6858000"/>
              <a:gd name="connsiteX50" fmla="*/ 50090 w 8030690"/>
              <a:gd name="connsiteY50" fmla="*/ 310667 h 6858000"/>
              <a:gd name="connsiteX51" fmla="*/ 26222 w 8030690"/>
              <a:gd name="connsiteY51" fmla="*/ 1556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030690" h="6858000">
                <a:moveTo>
                  <a:pt x="1176" y="0"/>
                </a:moveTo>
                <a:lnTo>
                  <a:pt x="1344715" y="0"/>
                </a:lnTo>
                <a:lnTo>
                  <a:pt x="1344715" y="0"/>
                </a:lnTo>
                <a:lnTo>
                  <a:pt x="8030690" y="0"/>
                </a:lnTo>
                <a:lnTo>
                  <a:pt x="8030690" y="6858000"/>
                </a:lnTo>
                <a:lnTo>
                  <a:pt x="477746" y="6858000"/>
                </a:lnTo>
                <a:lnTo>
                  <a:pt x="477746" y="6858000"/>
                </a:lnTo>
                <a:lnTo>
                  <a:pt x="0" y="6858000"/>
                </a:lnTo>
                <a:lnTo>
                  <a:pt x="5883" y="6817538"/>
                </a:lnTo>
                <a:lnTo>
                  <a:pt x="23196" y="6698894"/>
                </a:lnTo>
                <a:lnTo>
                  <a:pt x="35298" y="6612483"/>
                </a:lnTo>
                <a:lnTo>
                  <a:pt x="48073" y="6509613"/>
                </a:lnTo>
                <a:lnTo>
                  <a:pt x="63369" y="6387541"/>
                </a:lnTo>
                <a:lnTo>
                  <a:pt x="79506" y="6252438"/>
                </a:lnTo>
                <a:lnTo>
                  <a:pt x="96483" y="6100191"/>
                </a:lnTo>
                <a:lnTo>
                  <a:pt x="114468" y="5934227"/>
                </a:lnTo>
                <a:lnTo>
                  <a:pt x="132454" y="5753862"/>
                </a:lnTo>
                <a:lnTo>
                  <a:pt x="150775" y="5561838"/>
                </a:lnTo>
                <a:lnTo>
                  <a:pt x="167752" y="5354726"/>
                </a:lnTo>
                <a:lnTo>
                  <a:pt x="184057" y="5138013"/>
                </a:lnTo>
                <a:lnTo>
                  <a:pt x="198849" y="4908956"/>
                </a:lnTo>
                <a:lnTo>
                  <a:pt x="212968" y="4670298"/>
                </a:lnTo>
                <a:lnTo>
                  <a:pt x="226248" y="4421352"/>
                </a:lnTo>
                <a:lnTo>
                  <a:pt x="230954" y="4293793"/>
                </a:lnTo>
                <a:lnTo>
                  <a:pt x="236165" y="4163491"/>
                </a:lnTo>
                <a:lnTo>
                  <a:pt x="241039" y="4031132"/>
                </a:lnTo>
                <a:lnTo>
                  <a:pt x="244233" y="3898087"/>
                </a:lnTo>
                <a:lnTo>
                  <a:pt x="247091" y="3762298"/>
                </a:lnTo>
                <a:lnTo>
                  <a:pt x="250116" y="3625138"/>
                </a:lnTo>
                <a:lnTo>
                  <a:pt x="252133" y="3485235"/>
                </a:lnTo>
                <a:lnTo>
                  <a:pt x="252133" y="3343960"/>
                </a:lnTo>
                <a:lnTo>
                  <a:pt x="253142" y="3201314"/>
                </a:lnTo>
                <a:lnTo>
                  <a:pt x="252133" y="3057296"/>
                </a:lnTo>
                <a:lnTo>
                  <a:pt x="250116" y="2911221"/>
                </a:lnTo>
                <a:lnTo>
                  <a:pt x="248267" y="2765145"/>
                </a:lnTo>
                <a:lnTo>
                  <a:pt x="244233" y="2617013"/>
                </a:lnTo>
                <a:lnTo>
                  <a:pt x="240031" y="2467508"/>
                </a:lnTo>
                <a:lnTo>
                  <a:pt x="235156" y="2318004"/>
                </a:lnTo>
                <a:lnTo>
                  <a:pt x="228265" y="2167128"/>
                </a:lnTo>
                <a:lnTo>
                  <a:pt x="220028" y="2014880"/>
                </a:lnTo>
                <a:lnTo>
                  <a:pt x="212128" y="1861947"/>
                </a:lnTo>
                <a:lnTo>
                  <a:pt x="202043" y="1709013"/>
                </a:lnTo>
                <a:lnTo>
                  <a:pt x="189940" y="1554023"/>
                </a:lnTo>
                <a:lnTo>
                  <a:pt x="177838" y="1401089"/>
                </a:lnTo>
                <a:lnTo>
                  <a:pt x="163886" y="1245413"/>
                </a:lnTo>
                <a:lnTo>
                  <a:pt x="148590" y="1089050"/>
                </a:lnTo>
                <a:lnTo>
                  <a:pt x="132454" y="934745"/>
                </a:lnTo>
                <a:lnTo>
                  <a:pt x="113628" y="778383"/>
                </a:lnTo>
                <a:lnTo>
                  <a:pt x="93457" y="622706"/>
                </a:lnTo>
                <a:lnTo>
                  <a:pt x="73454" y="466344"/>
                </a:lnTo>
                <a:lnTo>
                  <a:pt x="50090" y="310667"/>
                </a:lnTo>
                <a:lnTo>
                  <a:pt x="26222" y="1556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1">
            <a:extLst>
              <a:ext uri="{FF2B5EF4-FFF2-40B4-BE49-F238E27FC236}">
                <a16:creationId xmlns:a16="http://schemas.microsoft.com/office/drawing/2014/main" id="{BDC58DEA-1307-4F44-AD47-E613D8B76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p:nvSpPr>
          <p:cNvPr id="15" name="Rectangle 14">
            <a:extLst>
              <a:ext uri="{FF2B5EF4-FFF2-40B4-BE49-F238E27FC236}">
                <a16:creationId xmlns:a16="http://schemas.microsoft.com/office/drawing/2014/main" id="{C99B912D-1E4B-42AF-A2BE-CFEFEC916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B31C0E6A-DA8C-2100-70BA-B179D071A339}"/>
              </a:ext>
            </a:extLst>
          </p:cNvPr>
          <p:cNvGraphicFramePr>
            <a:graphicFrameLocks noGrp="1"/>
          </p:cNvGraphicFramePr>
          <p:nvPr>
            <p:ph idx="1"/>
            <p:extLst>
              <p:ext uri="{D42A27DB-BD31-4B8C-83A1-F6EECF244321}">
                <p14:modId xmlns:p14="http://schemas.microsoft.com/office/powerpoint/2010/main" val="2151372099"/>
              </p:ext>
            </p:extLst>
          </p:nvPr>
        </p:nvGraphicFramePr>
        <p:xfrm>
          <a:off x="3786187" y="1447800"/>
          <a:ext cx="4872038"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2410701"/>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F5CB90-239E-4E0E-983B-4A4C5DF821FD}"/>
              </a:ext>
            </a:extLst>
          </p:cNvPr>
          <p:cNvPicPr>
            <a:picLocks noChangeAspect="1"/>
          </p:cNvPicPr>
          <p:nvPr/>
        </p:nvPicPr>
        <p:blipFill rotWithShape="1">
          <a:blip r:embed="rId4"/>
          <a:srcRect/>
          <a:stretch/>
        </p:blipFill>
        <p:spPr>
          <a:xfrm>
            <a:off x="0" y="0"/>
            <a:ext cx="9144000" cy="6858000"/>
          </a:xfrm>
          <a:prstGeom prst="rect">
            <a:avLst/>
          </a:prstGeom>
        </p:spPr>
      </p:pic>
    </p:spTree>
    <p:extLst>
      <p:ext uri="{BB962C8B-B14F-4D97-AF65-F5344CB8AC3E}">
        <p14:creationId xmlns:p14="http://schemas.microsoft.com/office/powerpoint/2010/main" val="2720162506"/>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1520F-2963-6C85-8F24-45D3D4DF11CF}"/>
              </a:ext>
            </a:extLst>
          </p:cNvPr>
          <p:cNvSpPr>
            <a:spLocks noGrp="1"/>
          </p:cNvSpPr>
          <p:nvPr>
            <p:ph type="title"/>
          </p:nvPr>
        </p:nvSpPr>
        <p:spPr>
          <a:xfrm>
            <a:off x="1233436" y="1143000"/>
            <a:ext cx="6367514" cy="1050398"/>
          </a:xfrm>
        </p:spPr>
        <p:txBody>
          <a:bodyPr/>
          <a:lstStyle/>
          <a:p>
            <a:r>
              <a:rPr lang="en-US" sz="2700">
                <a:solidFill>
                  <a:schemeClr val="accent2"/>
                </a:solidFill>
              </a:rPr>
              <a:t>What is Harm Reduction</a:t>
            </a:r>
            <a:r>
              <a:rPr lang="en-US" sz="2700">
                <a:solidFill>
                  <a:schemeClr val="accent2"/>
                </a:solidFill>
                <a:latin typeface="Arial Narrow" panose="020B0606020202030204" pitchFamily="34" charset="0"/>
              </a:rPr>
              <a:t>?</a:t>
            </a:r>
          </a:p>
        </p:txBody>
      </p:sp>
      <p:sp>
        <p:nvSpPr>
          <p:cNvPr id="3" name="Content Placeholder 2">
            <a:extLst>
              <a:ext uri="{FF2B5EF4-FFF2-40B4-BE49-F238E27FC236}">
                <a16:creationId xmlns:a16="http://schemas.microsoft.com/office/drawing/2014/main" id="{0C644785-45D1-ADC0-3271-BE2B7C3D6CFA}"/>
              </a:ext>
            </a:extLst>
          </p:cNvPr>
          <p:cNvSpPr>
            <a:spLocks noGrp="1"/>
          </p:cNvSpPr>
          <p:nvPr>
            <p:ph idx="1"/>
          </p:nvPr>
        </p:nvSpPr>
        <p:spPr>
          <a:xfrm>
            <a:off x="1171723" y="2327829"/>
            <a:ext cx="6264281" cy="3920571"/>
          </a:xfrm>
        </p:spPr>
        <p:txBody>
          <a:bodyPr vert="horz" lIns="91440" tIns="45720" rIns="91440" bIns="45720" rtlCol="0" anchor="t">
            <a:normAutofit fontScale="62500" lnSpcReduction="20000"/>
          </a:bodyPr>
          <a:lstStyle/>
          <a:p>
            <a:pPr marL="0" indent="0">
              <a:buNone/>
            </a:pPr>
            <a:r>
              <a:rPr lang="en-US" sz="2400" dirty="0">
                <a:solidFill>
                  <a:schemeClr val="accent1"/>
                </a:solidFill>
              </a:rPr>
              <a:t>Programs, Policies &amp; Practices that Aim to:</a:t>
            </a:r>
          </a:p>
          <a:p>
            <a:pPr marL="342900" indent="-342900"/>
            <a:r>
              <a:rPr lang="en-US" sz="2400" dirty="0">
                <a:solidFill>
                  <a:srgbClr val="92D050"/>
                </a:solidFill>
              </a:rPr>
              <a:t>Reduce the adverse health, social and economic consequences of substance use </a:t>
            </a:r>
          </a:p>
          <a:p>
            <a:pPr marL="342900" indent="-342900"/>
            <a:r>
              <a:rPr lang="en-US" sz="2400" dirty="0">
                <a:solidFill>
                  <a:srgbClr val="92D050"/>
                </a:solidFill>
              </a:rPr>
              <a:t>Without, necessarily, reducing drug consumption</a:t>
            </a:r>
          </a:p>
          <a:p>
            <a:pPr marL="0" indent="0">
              <a:buClr>
                <a:srgbClr val="B9AAA0"/>
              </a:buClr>
              <a:buNone/>
            </a:pPr>
            <a:endParaRPr lang="en-US" sz="2400" dirty="0">
              <a:solidFill>
                <a:schemeClr val="accent1"/>
              </a:solidFill>
            </a:endParaRPr>
          </a:p>
          <a:p>
            <a:pPr marL="0" indent="0">
              <a:buNone/>
            </a:pPr>
            <a:r>
              <a:rPr lang="en-US" sz="2400" dirty="0">
                <a:solidFill>
                  <a:schemeClr val="accent1"/>
                </a:solidFill>
              </a:rPr>
              <a:t>Social Justice movement based on belief in &amp; respect for the Rights of PWUD </a:t>
            </a:r>
            <a:r>
              <a:rPr lang="en-US" sz="2400" i="1" dirty="0">
                <a:solidFill>
                  <a:schemeClr val="accent1"/>
                </a:solidFill>
              </a:rPr>
              <a:t>(HarmReduction.org)</a:t>
            </a:r>
          </a:p>
          <a:p>
            <a:pPr marL="0" indent="0">
              <a:buNone/>
            </a:pPr>
            <a:endParaRPr lang="en-US" sz="2400" i="1" dirty="0">
              <a:solidFill>
                <a:schemeClr val="accent1"/>
              </a:solidFill>
            </a:endParaRPr>
          </a:p>
          <a:p>
            <a:pPr marL="0" indent="0">
              <a:buNone/>
            </a:pPr>
            <a:r>
              <a:rPr lang="en-US" sz="2400" dirty="0">
                <a:solidFill>
                  <a:schemeClr val="accent1"/>
                </a:solidFill>
              </a:rPr>
              <a:t>Set of non-judgmental approaches aiming to provide or enhance skills, knowledge, resources &amp; support people need to live safer, healthier lives </a:t>
            </a:r>
            <a:r>
              <a:rPr lang="en-US" sz="2400" i="1" dirty="0">
                <a:solidFill>
                  <a:schemeClr val="accent1"/>
                </a:solidFill>
              </a:rPr>
              <a:t>(</a:t>
            </a:r>
            <a:r>
              <a:rPr lang="en-US" sz="2400" i="1" dirty="0" err="1">
                <a:solidFill>
                  <a:schemeClr val="accent1"/>
                </a:solidFill>
              </a:rPr>
              <a:t>Streetworks</a:t>
            </a:r>
            <a:r>
              <a:rPr lang="en-US" sz="2400" i="1" dirty="0">
                <a:solidFill>
                  <a:schemeClr val="accent1"/>
                </a:solidFill>
              </a:rPr>
              <a:t>, 2000)</a:t>
            </a:r>
          </a:p>
          <a:p>
            <a:pPr marL="0" indent="0">
              <a:buNone/>
            </a:pPr>
            <a:endParaRPr lang="en-US" dirty="0"/>
          </a:p>
          <a:p>
            <a:pPr marL="0" indent="0">
              <a:buNone/>
            </a:pPr>
            <a:endParaRPr lang="en-US" dirty="0"/>
          </a:p>
          <a:p>
            <a:pPr marL="0" indent="0" algn="r">
              <a:buNone/>
            </a:pPr>
            <a:r>
              <a:rPr lang="en-US" sz="1200" i="1" dirty="0">
                <a:solidFill>
                  <a:srgbClr val="FFC000"/>
                </a:solidFill>
              </a:rPr>
              <a:t>IHRA, 2010</a:t>
            </a:r>
          </a:p>
        </p:txBody>
      </p:sp>
    </p:spTree>
    <p:extLst>
      <p:ext uri="{BB962C8B-B14F-4D97-AF65-F5344CB8AC3E}">
        <p14:creationId xmlns:p14="http://schemas.microsoft.com/office/powerpoint/2010/main" val="3274434723"/>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AEA421-5F29-4BA7-9360-2501B5987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4"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F05FB3E-F640-BF97-BF10-3FD0AA122BDA}"/>
              </a:ext>
            </a:extLst>
          </p:cNvPr>
          <p:cNvSpPr>
            <a:spLocks noGrp="1"/>
          </p:cNvSpPr>
          <p:nvPr>
            <p:ph type="title"/>
          </p:nvPr>
        </p:nvSpPr>
        <p:spPr>
          <a:xfrm>
            <a:off x="486697" y="629267"/>
            <a:ext cx="6939116" cy="1016654"/>
          </a:xfrm>
        </p:spPr>
        <p:txBody>
          <a:bodyPr>
            <a:normAutofit/>
          </a:bodyPr>
          <a:lstStyle/>
          <a:p>
            <a:r>
              <a:rPr lang="en-US">
                <a:solidFill>
                  <a:srgbClr val="EBEBEB"/>
                </a:solidFill>
              </a:rPr>
              <a:t>Pragmatism</a:t>
            </a:r>
          </a:p>
        </p:txBody>
      </p:sp>
      <p:sp>
        <p:nvSpPr>
          <p:cNvPr id="35" name="Rectangle 34">
            <a:extLst>
              <a:ext uri="{FF2B5EF4-FFF2-40B4-BE49-F238E27FC236}">
                <a16:creationId xmlns:a16="http://schemas.microsoft.com/office/drawing/2014/main" id="{1583E1B8-79B3-49BB-8704-58E4AB1AF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Freeform: Shape 35">
            <a:extLst>
              <a:ext uri="{FF2B5EF4-FFF2-40B4-BE49-F238E27FC236}">
                <a16:creationId xmlns:a16="http://schemas.microsoft.com/office/drawing/2014/main" id="{7BB34D5F-2B87-438E-8236-69C6068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graphicFrame>
        <p:nvGraphicFramePr>
          <p:cNvPr id="5" name="Content Placeholder 2">
            <a:extLst>
              <a:ext uri="{FF2B5EF4-FFF2-40B4-BE49-F238E27FC236}">
                <a16:creationId xmlns:a16="http://schemas.microsoft.com/office/drawing/2014/main" id="{653F4AD3-2E0C-DEB7-E117-59C49DDA9986}"/>
              </a:ext>
            </a:extLst>
          </p:cNvPr>
          <p:cNvGraphicFramePr>
            <a:graphicFrameLocks noGrp="1"/>
          </p:cNvGraphicFramePr>
          <p:nvPr>
            <p:ph idx="1"/>
            <p:extLst>
              <p:ext uri="{D42A27DB-BD31-4B8C-83A1-F6EECF244321}">
                <p14:modId xmlns:p14="http://schemas.microsoft.com/office/powerpoint/2010/main" val="1615942447"/>
              </p:ext>
            </p:extLst>
          </p:nvPr>
        </p:nvGraphicFramePr>
        <p:xfrm>
          <a:off x="486697" y="2810256"/>
          <a:ext cx="8171528" cy="34042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9" name="TextBox 88">
            <a:extLst>
              <a:ext uri="{FF2B5EF4-FFF2-40B4-BE49-F238E27FC236}">
                <a16:creationId xmlns:a16="http://schemas.microsoft.com/office/drawing/2014/main" id="{B6E22994-34BF-1269-1DAC-AA0BC7FC5964}"/>
              </a:ext>
            </a:extLst>
          </p:cNvPr>
          <p:cNvSpPr txBox="1"/>
          <p:nvPr/>
        </p:nvSpPr>
        <p:spPr>
          <a:xfrm>
            <a:off x="6212822" y="6483637"/>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Calibri"/>
                <a:ea typeface="Calibri"/>
                <a:cs typeface="Calibri"/>
              </a:rPr>
              <a:t>SAMSHA, 2020; Surgeon Gen. Report, 2016</a:t>
            </a:r>
            <a:endParaRPr lang="en-US" i="1"/>
          </a:p>
        </p:txBody>
      </p:sp>
    </p:spTree>
    <p:extLst>
      <p:ext uri="{BB962C8B-B14F-4D97-AF65-F5344CB8AC3E}">
        <p14:creationId xmlns:p14="http://schemas.microsoft.com/office/powerpoint/2010/main" val="1131194786"/>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4583" y="452718"/>
            <a:ext cx="7053542" cy="1400530"/>
          </a:xfrm>
        </p:spPr>
        <p:txBody>
          <a:bodyPr>
            <a:normAutofit/>
          </a:bodyPr>
          <a:lstStyle/>
          <a:p>
            <a:r>
              <a:rPr lang="en-US"/>
              <a:t>Abstinence Approach:  Limited Efficacy &amp; Appeal</a:t>
            </a:r>
            <a:endParaRPr lang="en-US" b="1"/>
          </a:p>
        </p:txBody>
      </p:sp>
      <p:graphicFrame>
        <p:nvGraphicFramePr>
          <p:cNvPr id="6" name="Content Placeholder 2">
            <a:extLst>
              <a:ext uri="{FF2B5EF4-FFF2-40B4-BE49-F238E27FC236}">
                <a16:creationId xmlns:a16="http://schemas.microsoft.com/office/drawing/2014/main" id="{DF14C09F-BC2F-E5EC-6992-524251919863}"/>
              </a:ext>
            </a:extLst>
          </p:cNvPr>
          <p:cNvGraphicFramePr>
            <a:graphicFrameLocks noGrp="1"/>
          </p:cNvGraphicFramePr>
          <p:nvPr>
            <p:ph idx="1"/>
            <p:extLst>
              <p:ext uri="{D42A27DB-BD31-4B8C-83A1-F6EECF244321}">
                <p14:modId xmlns:p14="http://schemas.microsoft.com/office/powerpoint/2010/main" val="3148081496"/>
              </p:ext>
            </p:extLst>
          </p:nvPr>
        </p:nvGraphicFramePr>
        <p:xfrm>
          <a:off x="484583" y="2237362"/>
          <a:ext cx="7053264" cy="40467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81183020"/>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4"/>
                </a:solidFill>
              </a:rPr>
              <a:t>Lowered Harm = Success</a:t>
            </a:r>
          </a:p>
        </p:txBody>
      </p:sp>
      <p:sp>
        <p:nvSpPr>
          <p:cNvPr id="3" name="Content Placeholder 2"/>
          <p:cNvSpPr>
            <a:spLocks noGrp="1"/>
          </p:cNvSpPr>
          <p:nvPr>
            <p:ph idx="1"/>
          </p:nvPr>
        </p:nvSpPr>
        <p:spPr>
          <a:xfrm>
            <a:off x="1600200" y="1981200"/>
            <a:ext cx="5320904" cy="3146611"/>
          </a:xfrm>
        </p:spPr>
        <p:txBody>
          <a:bodyPr vert="horz" lIns="91440" tIns="45720" rIns="91440" bIns="45720" rtlCol="0" anchor="t">
            <a:normAutofit fontScale="92500" lnSpcReduction="10000"/>
          </a:bodyPr>
          <a:lstStyle/>
          <a:p>
            <a:pPr marL="342900" indent="-342900"/>
            <a:r>
              <a:rPr lang="en-US">
                <a:solidFill>
                  <a:schemeClr val="accent1"/>
                </a:solidFill>
              </a:rPr>
              <a:t>Does not minimize/ignore real &amp; tragic harm &amp; dangers of SUD</a:t>
            </a:r>
            <a:endParaRPr lang="en-US"/>
          </a:p>
          <a:p>
            <a:pPr marL="342900" indent="-342900"/>
            <a:r>
              <a:rPr lang="en-US">
                <a:solidFill>
                  <a:srgbClr val="92D050"/>
                </a:solidFill>
              </a:rPr>
              <a:t>Some ways of using are safer than others</a:t>
            </a:r>
          </a:p>
          <a:p>
            <a:pPr marL="342900" indent="-342900"/>
            <a:r>
              <a:rPr lang="en-US">
                <a:solidFill>
                  <a:schemeClr val="accent1"/>
                </a:solidFill>
              </a:rPr>
              <a:t>Functional improvements achieved w/o abstinence</a:t>
            </a:r>
          </a:p>
          <a:p>
            <a:pPr marL="342900" indent="-342900"/>
            <a:r>
              <a:rPr lang="en-US">
                <a:solidFill>
                  <a:srgbClr val="92D050"/>
                </a:solidFill>
              </a:rPr>
              <a:t>Reduce negative consequences</a:t>
            </a:r>
          </a:p>
          <a:p>
            <a:pPr marL="342900" indent="-342900"/>
            <a:r>
              <a:rPr lang="en-US">
                <a:solidFill>
                  <a:schemeClr val="accent1"/>
                </a:solidFill>
              </a:rPr>
              <a:t> optimize QOL</a:t>
            </a:r>
          </a:p>
          <a:p>
            <a:pPr marL="342900" indent="-342900"/>
            <a:r>
              <a:rPr lang="en-US">
                <a:solidFill>
                  <a:srgbClr val="92D050"/>
                </a:solidFill>
              </a:rPr>
              <a:t>Societal, population, community, individual level harm reduction</a:t>
            </a:r>
          </a:p>
        </p:txBody>
      </p:sp>
    </p:spTree>
    <p:extLst>
      <p:ext uri="{BB962C8B-B14F-4D97-AF65-F5344CB8AC3E}">
        <p14:creationId xmlns:p14="http://schemas.microsoft.com/office/powerpoint/2010/main" val="26080287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F63A4B-4B2B-6005-DE7D-BF1F5B97C7ED}"/>
              </a:ext>
            </a:extLst>
          </p:cNvPr>
          <p:cNvSpPr>
            <a:spLocks noGrp="1"/>
          </p:cNvSpPr>
          <p:nvPr>
            <p:ph type="title"/>
          </p:nvPr>
        </p:nvSpPr>
        <p:spPr>
          <a:xfrm>
            <a:off x="549663" y="1984248"/>
            <a:ext cx="2331469" cy="1444752"/>
          </a:xfrm>
        </p:spPr>
        <p:txBody>
          <a:bodyPr anchor="b">
            <a:normAutofit/>
          </a:bodyPr>
          <a:lstStyle/>
          <a:p>
            <a:r>
              <a:rPr lang="en-US" sz="2800" dirty="0">
                <a:solidFill>
                  <a:srgbClr val="FF6600"/>
                </a:solidFill>
              </a:rPr>
              <a:t>Overdose Prevention</a:t>
            </a:r>
          </a:p>
        </p:txBody>
      </p:sp>
      <p:sp>
        <p:nvSpPr>
          <p:cNvPr id="50"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61082"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51" name="Freeform: Shape 50">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703491" y="417491"/>
            <a:ext cx="6858001" cy="6023018"/>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52" name="Rectangle 51">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3" name="Content Placeholder 13">
            <a:extLst>
              <a:ext uri="{FF2B5EF4-FFF2-40B4-BE49-F238E27FC236}">
                <a16:creationId xmlns:a16="http://schemas.microsoft.com/office/drawing/2014/main" id="{D7DC0094-D395-61E8-CFE4-884F7138B8C1}"/>
              </a:ext>
            </a:extLst>
          </p:cNvPr>
          <p:cNvSpPr>
            <a:spLocks noGrp="1"/>
          </p:cNvSpPr>
          <p:nvPr>
            <p:ph idx="1"/>
          </p:nvPr>
        </p:nvSpPr>
        <p:spPr>
          <a:xfrm>
            <a:off x="482891" y="3072385"/>
            <a:ext cx="2331043" cy="2947415"/>
          </a:xfrm>
        </p:spPr>
        <p:txBody>
          <a:bodyPr vert="horz" lIns="91440" tIns="45720" rIns="91440" bIns="45720" rtlCol="0" anchor="t">
            <a:normAutofit/>
          </a:bodyPr>
          <a:lstStyle/>
          <a:p>
            <a:pPr marL="0" indent="0">
              <a:buNone/>
            </a:pPr>
            <a:endParaRPr lang="en-US" sz="1200" dirty="0">
              <a:solidFill>
                <a:srgbClr val="FFFFFF"/>
              </a:solidFill>
            </a:endParaRPr>
          </a:p>
        </p:txBody>
      </p:sp>
      <p:pic>
        <p:nvPicPr>
          <p:cNvPr id="10" name="Content Placeholder 9" descr="Overdose Prevention: Preparedness Saves Lives - Skagit Health Connection">
            <a:extLst>
              <a:ext uri="{FF2B5EF4-FFF2-40B4-BE49-F238E27FC236}">
                <a16:creationId xmlns:a16="http://schemas.microsoft.com/office/drawing/2014/main" id="{747CD1CC-D7ED-6999-A3EC-F5ED1DCF42FC}"/>
              </a:ext>
            </a:extLst>
          </p:cNvPr>
          <p:cNvPicPr>
            <a:picLocks noChangeAspect="1"/>
          </p:cNvPicPr>
          <p:nvPr/>
        </p:nvPicPr>
        <p:blipFill>
          <a:blip r:embed="rId3"/>
          <a:stretch>
            <a:fillRect/>
          </a:stretch>
        </p:blipFill>
        <p:spPr>
          <a:xfrm>
            <a:off x="3786338" y="2461020"/>
            <a:ext cx="4871885" cy="2545559"/>
          </a:xfrm>
          <a:prstGeom prst="rect">
            <a:avLst/>
          </a:prstGeom>
          <a:effectLst/>
        </p:spPr>
      </p:pic>
    </p:spTree>
    <p:extLst>
      <p:ext uri="{BB962C8B-B14F-4D97-AF65-F5344CB8AC3E}">
        <p14:creationId xmlns:p14="http://schemas.microsoft.com/office/powerpoint/2010/main" val="4104534968"/>
      </p:ext>
    </p:extLst>
  </p:cSld>
  <p:clrMapOvr>
    <a:overrideClrMapping bg1="lt1" tx1="dk1" bg2="lt2" tx2="dk2" accent1="accent1" accent2="accent2" accent3="accent3" accent4="accent4" accent5="accent5" accent6="accent6" hlink="hlink" folHlink="folHlink"/>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0642A0-7D38-A50A-5D1B-DFC387D8E06F}"/>
              </a:ext>
            </a:extLst>
          </p:cNvPr>
          <p:cNvPicPr>
            <a:picLocks noChangeAspect="1"/>
          </p:cNvPicPr>
          <p:nvPr/>
        </p:nvPicPr>
        <p:blipFill>
          <a:blip r:embed="rId2"/>
          <a:stretch>
            <a:fillRect/>
          </a:stretch>
        </p:blipFill>
        <p:spPr>
          <a:xfrm>
            <a:off x="864369" y="1474103"/>
            <a:ext cx="7415262" cy="4298408"/>
          </a:xfrm>
          <a:prstGeom prst="rect">
            <a:avLst/>
          </a:prstGeom>
        </p:spPr>
      </p:pic>
      <p:sp>
        <p:nvSpPr>
          <p:cNvPr id="4" name="TextBox 3">
            <a:extLst>
              <a:ext uri="{FF2B5EF4-FFF2-40B4-BE49-F238E27FC236}">
                <a16:creationId xmlns:a16="http://schemas.microsoft.com/office/drawing/2014/main" id="{C903975D-5B6D-A290-94B7-B4951855CB42}"/>
              </a:ext>
            </a:extLst>
          </p:cNvPr>
          <p:cNvSpPr txBox="1"/>
          <p:nvPr/>
        </p:nvSpPr>
        <p:spPr>
          <a:xfrm>
            <a:off x="4757351" y="6184557"/>
            <a:ext cx="3908442" cy="307777"/>
          </a:xfrm>
          <a:prstGeom prst="rect">
            <a:avLst/>
          </a:prstGeom>
          <a:noFill/>
        </p:spPr>
        <p:txBody>
          <a:bodyPr wrap="none" rtlCol="0">
            <a:spAutoFit/>
          </a:bodyPr>
          <a:lstStyle/>
          <a:p>
            <a:r>
              <a:rPr lang="en-US" sz="1400" i="1" dirty="0"/>
              <a:t>Kingcounty.gov overdose data dashboard</a:t>
            </a:r>
          </a:p>
        </p:txBody>
      </p:sp>
      <p:sp>
        <p:nvSpPr>
          <p:cNvPr id="5" name="Rectangle 4">
            <a:extLst>
              <a:ext uri="{FF2B5EF4-FFF2-40B4-BE49-F238E27FC236}">
                <a16:creationId xmlns:a16="http://schemas.microsoft.com/office/drawing/2014/main" id="{E5F650C7-969C-72C4-3C66-A63D3FC799E8}"/>
              </a:ext>
            </a:extLst>
          </p:cNvPr>
          <p:cNvSpPr/>
          <p:nvPr/>
        </p:nvSpPr>
        <p:spPr>
          <a:xfrm>
            <a:off x="6166022" y="1526059"/>
            <a:ext cx="2001794" cy="247136"/>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5973266"/>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1" name="Picture 10">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3" name="Oval 1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7" name="Picture 16">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9" name="Rectangle 18">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1FEAF8D8-58EA-C691-47C4-8F919BD16115}"/>
              </a:ext>
            </a:extLst>
          </p:cNvPr>
          <p:cNvPicPr>
            <a:picLocks noGrp="1" noChangeAspect="1"/>
          </p:cNvPicPr>
          <p:nvPr>
            <p:ph idx="1"/>
          </p:nvPr>
        </p:nvPicPr>
        <p:blipFill>
          <a:blip r:embed="rId8"/>
          <a:stretch>
            <a:fillRect/>
          </a:stretch>
        </p:blipFill>
        <p:spPr>
          <a:xfrm>
            <a:off x="482600" y="975361"/>
            <a:ext cx="8178799" cy="4907278"/>
          </a:xfrm>
          <a:prstGeom prst="rect">
            <a:avLst/>
          </a:prstGeom>
        </p:spPr>
      </p:pic>
      <p:sp>
        <p:nvSpPr>
          <p:cNvPr id="23" name="Rectangle 22">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181096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A81905-F480-46A4-BC10-215D24EA1A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939F533-7EAF-4067-B7B9-5E587C78A699}"/>
              </a:ext>
            </a:extLst>
          </p:cNvPr>
          <p:cNvSpPr>
            <a:spLocks noGrp="1"/>
          </p:cNvSpPr>
          <p:nvPr>
            <p:ph type="ctrTitle"/>
          </p:nvPr>
        </p:nvSpPr>
        <p:spPr>
          <a:xfrm>
            <a:off x="3677904" y="1105298"/>
            <a:ext cx="3916743" cy="3329581"/>
          </a:xfrm>
        </p:spPr>
        <p:txBody>
          <a:bodyPr>
            <a:normAutofit/>
          </a:bodyPr>
          <a:lstStyle/>
          <a:p>
            <a:pPr>
              <a:lnSpc>
                <a:spcPct val="90000"/>
              </a:lnSpc>
            </a:pPr>
            <a:r>
              <a:rPr lang="en-US" sz="4000">
                <a:solidFill>
                  <a:srgbClr val="EBEBEB"/>
                </a:solidFill>
              </a:rPr>
              <a:t>Optimizing Care for People Experiencing Homelessness</a:t>
            </a:r>
          </a:p>
        </p:txBody>
      </p:sp>
      <p:sp>
        <p:nvSpPr>
          <p:cNvPr id="2" name="Subtitle 1">
            <a:extLst>
              <a:ext uri="{FF2B5EF4-FFF2-40B4-BE49-F238E27FC236}">
                <a16:creationId xmlns:a16="http://schemas.microsoft.com/office/drawing/2014/main" id="{78E57F6A-4925-40EC-8CF5-95508F30A103}"/>
              </a:ext>
            </a:extLst>
          </p:cNvPr>
          <p:cNvSpPr>
            <a:spLocks noGrp="1"/>
          </p:cNvSpPr>
          <p:nvPr>
            <p:ph type="subTitle" idx="1"/>
          </p:nvPr>
        </p:nvSpPr>
        <p:spPr>
          <a:xfrm>
            <a:off x="3614184" y="5733199"/>
            <a:ext cx="3916744" cy="861420"/>
          </a:xfrm>
        </p:spPr>
        <p:txBody>
          <a:bodyPr vert="horz" lIns="91440" tIns="45720" rIns="91440" bIns="45720" rtlCol="0" anchor="t">
            <a:noAutofit/>
          </a:bodyPr>
          <a:lstStyle/>
          <a:p>
            <a:pPr>
              <a:lnSpc>
                <a:spcPct val="90000"/>
              </a:lnSpc>
            </a:pPr>
            <a:r>
              <a:rPr lang="en-US" sz="1600">
                <a:solidFill>
                  <a:schemeClr val="tx2">
                    <a:lumMod val="40000"/>
                    <a:lumOff val="60000"/>
                  </a:schemeClr>
                </a:solidFill>
              </a:rPr>
              <a:t>Washington </a:t>
            </a:r>
            <a:r>
              <a:rPr lang="en-US" sz="1600" err="1">
                <a:solidFill>
                  <a:schemeClr val="tx2">
                    <a:lumMod val="40000"/>
                    <a:lumOff val="60000"/>
                  </a:schemeClr>
                </a:solidFill>
              </a:rPr>
              <a:t>MEdical</a:t>
            </a:r>
            <a:r>
              <a:rPr lang="en-US" sz="1600">
                <a:solidFill>
                  <a:schemeClr val="tx2">
                    <a:lumMod val="40000"/>
                    <a:lumOff val="60000"/>
                  </a:schemeClr>
                </a:solidFill>
              </a:rPr>
              <a:t> Commission</a:t>
            </a:r>
          </a:p>
          <a:p>
            <a:pPr algn="ctr">
              <a:lnSpc>
                <a:spcPct val="90000"/>
              </a:lnSpc>
            </a:pPr>
            <a:r>
              <a:rPr lang="en-US" sz="1600">
                <a:solidFill>
                  <a:schemeClr val="tx2">
                    <a:lumMod val="40000"/>
                    <a:lumOff val="60000"/>
                  </a:schemeClr>
                </a:solidFill>
              </a:rPr>
              <a:t>Jan 18, 2024</a:t>
            </a:r>
          </a:p>
          <a:p>
            <a:pPr>
              <a:lnSpc>
                <a:spcPct val="90000"/>
              </a:lnSpc>
            </a:pPr>
            <a:endParaRPr lang="en-US" sz="1600">
              <a:solidFill>
                <a:schemeClr val="tx2">
                  <a:lumMod val="40000"/>
                  <a:lumOff val="60000"/>
                </a:schemeClr>
              </a:solidFill>
            </a:endParaRPr>
          </a:p>
          <a:p>
            <a:pPr>
              <a:lnSpc>
                <a:spcPct val="90000"/>
              </a:lnSpc>
            </a:pPr>
            <a:endParaRPr lang="en-US" sz="1600">
              <a:solidFill>
                <a:srgbClr val="92D050"/>
              </a:solidFill>
            </a:endParaRPr>
          </a:p>
        </p:txBody>
      </p:sp>
      <p:sp>
        <p:nvSpPr>
          <p:cNvPr id="11" name="Freeform 8">
            <a:extLst>
              <a:ext uri="{FF2B5EF4-FFF2-40B4-BE49-F238E27FC236}">
                <a16:creationId xmlns:a16="http://schemas.microsoft.com/office/drawing/2014/main" id="{36FD4D9D-3784-41E8-8405-A42B72F5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101769" y="-1"/>
            <a:ext cx="419604"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a:extLst>
              <a:ext uri="{FF2B5EF4-FFF2-40B4-BE49-F238E27FC236}">
                <a16:creationId xmlns:a16="http://schemas.microsoft.com/office/drawing/2014/main" id="{2B421000-847F-D0A0-45E0-50D95E8E82C8}"/>
              </a:ext>
            </a:extLst>
          </p:cNvPr>
          <p:cNvPicPr>
            <a:picLocks noChangeAspect="1"/>
          </p:cNvPicPr>
          <p:nvPr/>
        </p:nvPicPr>
        <p:blipFill rotWithShape="1">
          <a:blip r:embed="rId4"/>
          <a:srcRect l="32673" r="18317" b="11"/>
          <a:stretch/>
        </p:blipFill>
        <p:spPr>
          <a:xfrm>
            <a:off x="20" y="10"/>
            <a:ext cx="3361453" cy="6857990"/>
          </a:xfrm>
          <a:custGeom>
            <a:avLst/>
            <a:gdLst/>
            <a:ahLst/>
            <a:cxnLst/>
            <a:rect l="l" t="t" r="r" b="b"/>
            <a:pathLst>
              <a:path w="4481964" h="6858000">
                <a:moveTo>
                  <a:pt x="0" y="0"/>
                </a:moveTo>
                <a:lnTo>
                  <a:pt x="3137249" y="0"/>
                </a:lnTo>
                <a:lnTo>
                  <a:pt x="4480787" y="0"/>
                </a:lnTo>
                <a:lnTo>
                  <a:pt x="4455742" y="155676"/>
                </a:lnTo>
                <a:lnTo>
                  <a:pt x="4431873" y="310667"/>
                </a:lnTo>
                <a:lnTo>
                  <a:pt x="4408509" y="466344"/>
                </a:lnTo>
                <a:lnTo>
                  <a:pt x="4388506" y="622706"/>
                </a:lnTo>
                <a:lnTo>
                  <a:pt x="4368335" y="778383"/>
                </a:lnTo>
                <a:lnTo>
                  <a:pt x="4349509" y="934745"/>
                </a:lnTo>
                <a:lnTo>
                  <a:pt x="4333373" y="1089050"/>
                </a:lnTo>
                <a:lnTo>
                  <a:pt x="4318077" y="1245413"/>
                </a:lnTo>
                <a:lnTo>
                  <a:pt x="4304125" y="1401089"/>
                </a:lnTo>
                <a:lnTo>
                  <a:pt x="4292023" y="1554023"/>
                </a:lnTo>
                <a:lnTo>
                  <a:pt x="4279920" y="1709013"/>
                </a:lnTo>
                <a:lnTo>
                  <a:pt x="4269835" y="1861947"/>
                </a:lnTo>
                <a:lnTo>
                  <a:pt x="4261935" y="2014880"/>
                </a:lnTo>
                <a:lnTo>
                  <a:pt x="4253698" y="2167128"/>
                </a:lnTo>
                <a:lnTo>
                  <a:pt x="4246807" y="2318004"/>
                </a:lnTo>
                <a:lnTo>
                  <a:pt x="4241932" y="2467508"/>
                </a:lnTo>
                <a:lnTo>
                  <a:pt x="4237730" y="2617013"/>
                </a:lnTo>
                <a:lnTo>
                  <a:pt x="4233696" y="2765145"/>
                </a:lnTo>
                <a:lnTo>
                  <a:pt x="4231847" y="2911221"/>
                </a:lnTo>
                <a:lnTo>
                  <a:pt x="4229830" y="3057296"/>
                </a:lnTo>
                <a:lnTo>
                  <a:pt x="4228821" y="3201314"/>
                </a:lnTo>
                <a:lnTo>
                  <a:pt x="4229830" y="3343960"/>
                </a:lnTo>
                <a:lnTo>
                  <a:pt x="4229830" y="3485235"/>
                </a:lnTo>
                <a:lnTo>
                  <a:pt x="4231847" y="3625138"/>
                </a:lnTo>
                <a:lnTo>
                  <a:pt x="4234872" y="3762298"/>
                </a:lnTo>
                <a:lnTo>
                  <a:pt x="4237730" y="3898087"/>
                </a:lnTo>
                <a:lnTo>
                  <a:pt x="4240924" y="4031132"/>
                </a:lnTo>
                <a:lnTo>
                  <a:pt x="4245798" y="4163491"/>
                </a:lnTo>
                <a:lnTo>
                  <a:pt x="4251009" y="4293793"/>
                </a:lnTo>
                <a:lnTo>
                  <a:pt x="4255715" y="4421352"/>
                </a:lnTo>
                <a:lnTo>
                  <a:pt x="4268995" y="4670298"/>
                </a:lnTo>
                <a:lnTo>
                  <a:pt x="4283114" y="4908956"/>
                </a:lnTo>
                <a:lnTo>
                  <a:pt x="4297906" y="5138013"/>
                </a:lnTo>
                <a:lnTo>
                  <a:pt x="4314211" y="5354726"/>
                </a:lnTo>
                <a:lnTo>
                  <a:pt x="4331188" y="5561838"/>
                </a:lnTo>
                <a:lnTo>
                  <a:pt x="4349509" y="5753862"/>
                </a:lnTo>
                <a:lnTo>
                  <a:pt x="4367495" y="5934227"/>
                </a:lnTo>
                <a:lnTo>
                  <a:pt x="4385480" y="6100191"/>
                </a:lnTo>
                <a:lnTo>
                  <a:pt x="4402457" y="6252438"/>
                </a:lnTo>
                <a:lnTo>
                  <a:pt x="4418594" y="6387541"/>
                </a:lnTo>
                <a:lnTo>
                  <a:pt x="4433890" y="6509613"/>
                </a:lnTo>
                <a:lnTo>
                  <a:pt x="4446665" y="6612483"/>
                </a:lnTo>
                <a:lnTo>
                  <a:pt x="4458767" y="6698894"/>
                </a:lnTo>
                <a:lnTo>
                  <a:pt x="4476081" y="6817538"/>
                </a:lnTo>
                <a:lnTo>
                  <a:pt x="4481964" y="6858000"/>
                </a:lnTo>
                <a:lnTo>
                  <a:pt x="3577807" y="6858000"/>
                </a:lnTo>
                <a:lnTo>
                  <a:pt x="0" y="6858000"/>
                </a:lnTo>
                <a:close/>
              </a:path>
            </a:pathLst>
          </a:custGeom>
        </p:spPr>
      </p:pic>
      <p:sp>
        <p:nvSpPr>
          <p:cNvPr id="13" name="Rectangle 12">
            <a:extLst>
              <a:ext uri="{FF2B5EF4-FFF2-40B4-BE49-F238E27FC236}">
                <a16:creationId xmlns:a16="http://schemas.microsoft.com/office/drawing/2014/main" id="{60817A52-B891-4228-A61E-0C0A57632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8C909ECE-D285-7446-6FAF-D1F2DD6E2479}"/>
              </a:ext>
            </a:extLst>
          </p:cNvPr>
          <p:cNvSpPr txBox="1"/>
          <p:nvPr/>
        </p:nvSpPr>
        <p:spPr>
          <a:xfrm>
            <a:off x="4315522" y="4793431"/>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cap="all">
                <a:solidFill>
                  <a:srgbClr val="92D050"/>
                </a:solidFill>
                <a:cs typeface="Segoe UI"/>
              </a:rPr>
              <a:t>LESLIE ENZIAN, MD</a:t>
            </a:r>
            <a:r>
              <a:rPr lang="en-US" sz="1600">
                <a:solidFill>
                  <a:srgbClr val="92D050"/>
                </a:solidFill>
                <a:cs typeface="Segoe UI"/>
              </a:rPr>
              <a:t>​</a:t>
            </a:r>
          </a:p>
          <a:p>
            <a:r>
              <a:rPr lang="en-US" sz="1600" cap="all">
                <a:solidFill>
                  <a:srgbClr val="92D050"/>
                </a:solidFill>
                <a:cs typeface="Segoe UI"/>
              </a:rPr>
              <a:t>ENZIAN@UW.EDU</a:t>
            </a:r>
          </a:p>
        </p:txBody>
      </p:sp>
    </p:spTree>
    <p:extLst>
      <p:ext uri="{BB962C8B-B14F-4D97-AF65-F5344CB8AC3E}">
        <p14:creationId xmlns:p14="http://schemas.microsoft.com/office/powerpoint/2010/main" val="581331735"/>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2EB2-ED92-3686-F973-8566225ED679}"/>
              </a:ext>
            </a:extLst>
          </p:cNvPr>
          <p:cNvSpPr>
            <a:spLocks noGrp="1"/>
          </p:cNvSpPr>
          <p:nvPr>
            <p:ph type="title"/>
          </p:nvPr>
        </p:nvSpPr>
        <p:spPr>
          <a:xfrm>
            <a:off x="484583" y="609601"/>
            <a:ext cx="2494298" cy="1675975"/>
          </a:xfrm>
        </p:spPr>
        <p:txBody>
          <a:bodyPr>
            <a:normAutofit/>
          </a:bodyPr>
          <a:lstStyle/>
          <a:p>
            <a:pPr>
              <a:lnSpc>
                <a:spcPct val="90000"/>
              </a:lnSpc>
            </a:pPr>
            <a:r>
              <a:rPr lang="en-US" sz="2900">
                <a:solidFill>
                  <a:srgbClr val="92D050"/>
                </a:solidFill>
              </a:rPr>
              <a:t>OD Prevention</a:t>
            </a:r>
            <a:br>
              <a:rPr lang="en-US" sz="2900">
                <a:solidFill>
                  <a:srgbClr val="92D050"/>
                </a:solidFill>
              </a:rPr>
            </a:br>
            <a:r>
              <a:rPr lang="en-US" sz="2900">
                <a:solidFill>
                  <a:srgbClr val="92D050"/>
                </a:solidFill>
              </a:rPr>
              <a:t>Canary App</a:t>
            </a:r>
          </a:p>
        </p:txBody>
      </p:sp>
      <p:pic>
        <p:nvPicPr>
          <p:cNvPr id="4" name="Picture 4" descr="Application, icon&#10;&#10;Description automatically generated">
            <a:extLst>
              <a:ext uri="{FF2B5EF4-FFF2-40B4-BE49-F238E27FC236}">
                <a16:creationId xmlns:a16="http://schemas.microsoft.com/office/drawing/2014/main" id="{96F34BDD-7434-C383-6246-03F0417F81FE}"/>
              </a:ext>
            </a:extLst>
          </p:cNvPr>
          <p:cNvPicPr>
            <a:picLocks noChangeAspect="1"/>
          </p:cNvPicPr>
          <p:nvPr/>
        </p:nvPicPr>
        <p:blipFill rotWithShape="1">
          <a:blip r:embed="rId3"/>
          <a:srcRect l="10135" r="9256"/>
          <a:stretch/>
        </p:blipFill>
        <p:spPr>
          <a:xfrm>
            <a:off x="3460233" y="609368"/>
            <a:ext cx="2556777" cy="5638797"/>
          </a:xfrm>
          <a:prstGeom prst="rect">
            <a:avLst/>
          </a:prstGeom>
          <a:effectLst>
            <a:outerShdw blurRad="50800" dist="38100" dir="5400000" algn="t" rotWithShape="0">
              <a:prstClr val="black">
                <a:alpha val="43000"/>
              </a:prstClr>
            </a:outerShdw>
          </a:effectLst>
        </p:spPr>
      </p:pic>
      <p:pic>
        <p:nvPicPr>
          <p:cNvPr id="5" name="Picture 5" descr="Background pattern&#10;&#10;Description automatically generated">
            <a:extLst>
              <a:ext uri="{FF2B5EF4-FFF2-40B4-BE49-F238E27FC236}">
                <a16:creationId xmlns:a16="http://schemas.microsoft.com/office/drawing/2014/main" id="{67FA081B-C767-3F5B-3B10-AC786CFDC1D7}"/>
              </a:ext>
            </a:extLst>
          </p:cNvPr>
          <p:cNvPicPr>
            <a:picLocks noChangeAspect="1"/>
          </p:cNvPicPr>
          <p:nvPr/>
        </p:nvPicPr>
        <p:blipFill rotWithShape="1">
          <a:blip r:embed="rId4"/>
          <a:srcRect t="39147" r="-4" b="-4"/>
          <a:stretch/>
        </p:blipFill>
        <p:spPr>
          <a:xfrm>
            <a:off x="6101446" y="609602"/>
            <a:ext cx="2556778" cy="2766058"/>
          </a:xfrm>
          <a:prstGeom prst="rect">
            <a:avLst/>
          </a:prstGeom>
          <a:effectLst>
            <a:outerShdw blurRad="50800" dist="38100" dir="5400000" algn="t" rotWithShape="0">
              <a:prstClr val="black">
                <a:alpha val="43000"/>
              </a:prstClr>
            </a:outerShdw>
          </a:effectLst>
        </p:spPr>
      </p:pic>
      <p:sp>
        <p:nvSpPr>
          <p:cNvPr id="13" name="Rectangle 12">
            <a:extLst>
              <a:ext uri="{FF2B5EF4-FFF2-40B4-BE49-F238E27FC236}">
                <a16:creationId xmlns:a16="http://schemas.microsoft.com/office/drawing/2014/main" id="{0F8EDF29-1535-4A6E-807D-812733F33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id="{B99621C2-2061-9800-56A3-C05477F4F8F0}"/>
              </a:ext>
            </a:extLst>
          </p:cNvPr>
          <p:cNvSpPr>
            <a:spLocks noGrp="1"/>
          </p:cNvSpPr>
          <p:nvPr>
            <p:ph idx="1"/>
          </p:nvPr>
        </p:nvSpPr>
        <p:spPr>
          <a:xfrm>
            <a:off x="481632" y="2484544"/>
            <a:ext cx="2497249" cy="3763855"/>
          </a:xfrm>
        </p:spPr>
        <p:txBody>
          <a:bodyPr>
            <a:normAutofit/>
          </a:bodyPr>
          <a:lstStyle/>
          <a:p>
            <a:endParaRPr lang="en-US"/>
          </a:p>
        </p:txBody>
      </p:sp>
      <p:pic>
        <p:nvPicPr>
          <p:cNvPr id="6" name="Picture 6">
            <a:extLst>
              <a:ext uri="{FF2B5EF4-FFF2-40B4-BE49-F238E27FC236}">
                <a16:creationId xmlns:a16="http://schemas.microsoft.com/office/drawing/2014/main" id="{1288E5EC-F4C5-709D-C7B2-2ACAC53A09BC}"/>
              </a:ext>
            </a:extLst>
          </p:cNvPr>
          <p:cNvPicPr>
            <a:picLocks noChangeAspect="1"/>
          </p:cNvPicPr>
          <p:nvPr/>
        </p:nvPicPr>
        <p:blipFill rotWithShape="1">
          <a:blip r:embed="rId5"/>
          <a:srcRect t="39147" r="-4" b="-4"/>
          <a:stretch/>
        </p:blipFill>
        <p:spPr>
          <a:xfrm>
            <a:off x="6101446" y="3482340"/>
            <a:ext cx="2556778" cy="2766058"/>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00397257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rPr>
              <a:t>Stigma and SUD</a:t>
            </a:r>
          </a:p>
        </p:txBody>
      </p:sp>
      <p:sp>
        <p:nvSpPr>
          <p:cNvPr id="3" name="Content Placeholder 2"/>
          <p:cNvSpPr>
            <a:spLocks noGrp="1"/>
          </p:cNvSpPr>
          <p:nvPr>
            <p:ph idx="1"/>
          </p:nvPr>
        </p:nvSpPr>
        <p:spPr>
          <a:xfrm>
            <a:off x="1057512" y="1524000"/>
            <a:ext cx="7055380" cy="3708895"/>
          </a:xfrm>
        </p:spPr>
        <p:txBody>
          <a:bodyPr vert="horz" lIns="91440" tIns="45720" rIns="91440" bIns="45720" rtlCol="0" anchor="t">
            <a:noAutofit/>
          </a:bodyPr>
          <a:lstStyle/>
          <a:p>
            <a:pPr marL="342900" indent="-342900"/>
            <a:r>
              <a:rPr lang="en-US" sz="1600">
                <a:solidFill>
                  <a:schemeClr val="accent1"/>
                </a:solidFill>
              </a:rPr>
              <a:t>Socially objectionable conduct while under the influence or in withdrawal perceived as deliberate</a:t>
            </a:r>
            <a:endParaRPr lang="en-US">
              <a:solidFill>
                <a:schemeClr val="accent1"/>
              </a:solidFill>
            </a:endParaRPr>
          </a:p>
          <a:p>
            <a:pPr marL="342900" indent="-342900"/>
            <a:r>
              <a:rPr lang="en-US" sz="1600">
                <a:solidFill>
                  <a:srgbClr val="92D050"/>
                </a:solidFill>
              </a:rPr>
              <a:t>Personal choice &amp; moral failing, not medical disease</a:t>
            </a:r>
          </a:p>
          <a:p>
            <a:pPr marL="342900" indent="-342900"/>
            <a:r>
              <a:rPr lang="en-US" sz="1600">
                <a:solidFill>
                  <a:schemeClr val="accent1"/>
                </a:solidFill>
              </a:rPr>
              <a:t>Impacts compounded by internalized stigma/shame</a:t>
            </a:r>
          </a:p>
          <a:p>
            <a:pPr marL="342900" indent="-342900"/>
            <a:r>
              <a:rPr lang="en-US" sz="1600">
                <a:solidFill>
                  <a:srgbClr val="92D050"/>
                </a:solidFill>
              </a:rPr>
              <a:t>Structural stigma in criminalization, adds to burden</a:t>
            </a:r>
          </a:p>
          <a:p>
            <a:pPr marL="342900" indent="-342900"/>
            <a:r>
              <a:rPr lang="en-US" sz="1600">
                <a:solidFill>
                  <a:schemeClr val="accent1"/>
                </a:solidFill>
              </a:rPr>
              <a:t>Leads to bias, marginalization, risky practices, care avoidance, delayed presentation, decreased access, decreased quality of care, worse outcomes</a:t>
            </a:r>
          </a:p>
          <a:p>
            <a:pPr marL="742950" lvl="1" indent="-285750"/>
            <a:r>
              <a:rPr lang="en-US" sz="1600">
                <a:solidFill>
                  <a:srgbClr val="92D050"/>
                </a:solidFill>
              </a:rPr>
              <a:t>PWID 1/3 did not seek care due to fear of mistreatment </a:t>
            </a:r>
            <a:endParaRPr lang="en-US" sz="1600" i="1">
              <a:solidFill>
                <a:srgbClr val="FFC000"/>
              </a:solidFill>
            </a:endParaRPr>
          </a:p>
          <a:p>
            <a:pPr marL="342900" indent="-342900"/>
            <a:r>
              <a:rPr lang="en-US" sz="1600">
                <a:solidFill>
                  <a:schemeClr val="accent1"/>
                </a:solidFill>
              </a:rPr>
              <a:t>Reinforces underinvestment in treatment resources</a:t>
            </a:r>
          </a:p>
        </p:txBody>
      </p:sp>
      <p:sp>
        <p:nvSpPr>
          <p:cNvPr id="4" name="TextBox 3"/>
          <p:cNvSpPr txBox="1"/>
          <p:nvPr/>
        </p:nvSpPr>
        <p:spPr>
          <a:xfrm>
            <a:off x="1529037" y="5696248"/>
            <a:ext cx="6583854" cy="219291"/>
          </a:xfrm>
          <a:prstGeom prst="rect">
            <a:avLst/>
          </a:prstGeom>
          <a:noFill/>
        </p:spPr>
        <p:txBody>
          <a:bodyPr wrap="none" rtlCol="0">
            <a:spAutoFit/>
          </a:bodyPr>
          <a:lstStyle/>
          <a:p>
            <a:pPr defTabSz="342900"/>
            <a:r>
              <a:rPr lang="en-US" sz="825" i="1">
                <a:solidFill>
                  <a:srgbClr val="92D050"/>
                </a:solidFill>
                <a:latin typeface="Century Gothic" panose="020B0502020202020204"/>
              </a:rPr>
              <a:t>(</a:t>
            </a:r>
            <a:r>
              <a:rPr lang="en-US" sz="825" i="1" err="1">
                <a:solidFill>
                  <a:srgbClr val="92D050"/>
                </a:solidFill>
                <a:latin typeface="Century Gothic" panose="020B0502020202020204"/>
              </a:rPr>
              <a:t>Volkow</a:t>
            </a:r>
            <a:r>
              <a:rPr lang="en-US" sz="825" i="1">
                <a:solidFill>
                  <a:srgbClr val="92D050"/>
                </a:solidFill>
                <a:latin typeface="Century Gothic" panose="020B0502020202020204"/>
              </a:rPr>
              <a:t>, 2021 &amp; 2022, Kennedy-Hendricks, 2017, Rivera, 2012, </a:t>
            </a:r>
            <a:r>
              <a:rPr lang="en-US" sz="825" i="1" err="1">
                <a:solidFill>
                  <a:srgbClr val="92D050"/>
                </a:solidFill>
                <a:latin typeface="Century Gothic" panose="020B0502020202020204"/>
              </a:rPr>
              <a:t>Biancarelli</a:t>
            </a:r>
            <a:r>
              <a:rPr lang="en-US" sz="825" i="1">
                <a:solidFill>
                  <a:srgbClr val="92D050"/>
                </a:solidFill>
                <a:latin typeface="Century Gothic" panose="020B0502020202020204"/>
              </a:rPr>
              <a:t>, 2019, </a:t>
            </a:r>
            <a:r>
              <a:rPr lang="en-US" sz="825" i="1" err="1">
                <a:solidFill>
                  <a:srgbClr val="92D050"/>
                </a:solidFill>
                <a:latin typeface="Century Gothic" panose="020B0502020202020204"/>
              </a:rPr>
              <a:t>McGinty</a:t>
            </a:r>
            <a:r>
              <a:rPr lang="en-US" sz="825" i="1">
                <a:solidFill>
                  <a:srgbClr val="92D050"/>
                </a:solidFill>
                <a:latin typeface="Century Gothic" panose="020B0502020202020204"/>
              </a:rPr>
              <a:t>, 2020, </a:t>
            </a:r>
            <a:r>
              <a:rPr lang="en-US" sz="825" i="1" err="1">
                <a:solidFill>
                  <a:srgbClr val="92D050"/>
                </a:solidFill>
                <a:latin typeface="Century Gothic" panose="020B0502020202020204"/>
              </a:rPr>
              <a:t>Bearnot</a:t>
            </a:r>
            <a:r>
              <a:rPr lang="en-US" sz="825" i="1">
                <a:solidFill>
                  <a:srgbClr val="92D050"/>
                </a:solidFill>
                <a:latin typeface="Century Gothic" panose="020B0502020202020204"/>
              </a:rPr>
              <a:t>, 2019, </a:t>
            </a:r>
            <a:r>
              <a:rPr lang="en-US" sz="825" i="1" err="1">
                <a:solidFill>
                  <a:srgbClr val="92D050"/>
                </a:solidFill>
                <a:latin typeface="Century Gothic" panose="020B0502020202020204"/>
              </a:rPr>
              <a:t>Meyersen</a:t>
            </a:r>
            <a:r>
              <a:rPr lang="en-US" sz="825" i="1">
                <a:solidFill>
                  <a:srgbClr val="92D050"/>
                </a:solidFill>
                <a:latin typeface="Century Gothic" panose="020B0502020202020204"/>
              </a:rPr>
              <a:t>, 2020)</a:t>
            </a:r>
          </a:p>
        </p:txBody>
      </p:sp>
    </p:spTree>
    <p:extLst>
      <p:ext uri="{BB962C8B-B14F-4D97-AF65-F5344CB8AC3E}">
        <p14:creationId xmlns:p14="http://schemas.microsoft.com/office/powerpoint/2010/main" val="194658768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C2FF-BBBF-4E0F-BC08-77C555B38508}"/>
              </a:ext>
            </a:extLst>
          </p:cNvPr>
          <p:cNvSpPr>
            <a:spLocks noGrp="1"/>
          </p:cNvSpPr>
          <p:nvPr>
            <p:ph type="title"/>
          </p:nvPr>
        </p:nvSpPr>
        <p:spPr>
          <a:xfrm>
            <a:off x="457200" y="76200"/>
            <a:ext cx="7055380" cy="766482"/>
          </a:xfrm>
        </p:spPr>
        <p:txBody>
          <a:bodyPr/>
          <a:lstStyle/>
          <a:p>
            <a:r>
              <a:rPr lang="en-US">
                <a:solidFill>
                  <a:srgbClr val="FF6600"/>
                </a:solidFill>
              </a:rPr>
              <a:t>Words</a:t>
            </a:r>
            <a:r>
              <a:rPr lang="en-US">
                <a:solidFill>
                  <a:schemeClr val="accent3"/>
                </a:solidFill>
              </a:rPr>
              <a:t> </a:t>
            </a:r>
            <a:r>
              <a:rPr lang="en-US">
                <a:solidFill>
                  <a:srgbClr val="FF6600"/>
                </a:solidFill>
              </a:rPr>
              <a:t>Matter</a:t>
            </a:r>
          </a:p>
        </p:txBody>
      </p:sp>
      <p:graphicFrame>
        <p:nvGraphicFramePr>
          <p:cNvPr id="4" name="Content Placeholder 3">
            <a:extLst>
              <a:ext uri="{FF2B5EF4-FFF2-40B4-BE49-F238E27FC236}">
                <a16:creationId xmlns:a16="http://schemas.microsoft.com/office/drawing/2014/main" id="{2062A18C-1D77-47A0-8D39-765EC81139E7}"/>
              </a:ext>
            </a:extLst>
          </p:cNvPr>
          <p:cNvGraphicFramePr>
            <a:graphicFrameLocks noGrp="1"/>
          </p:cNvGraphicFramePr>
          <p:nvPr>
            <p:ph idx="1"/>
            <p:extLst>
              <p:ext uri="{D42A27DB-BD31-4B8C-83A1-F6EECF244321}">
                <p14:modId xmlns:p14="http://schemas.microsoft.com/office/powerpoint/2010/main" val="526822655"/>
              </p:ext>
            </p:extLst>
          </p:nvPr>
        </p:nvGraphicFramePr>
        <p:xfrm>
          <a:off x="304800" y="990600"/>
          <a:ext cx="8534400" cy="4894104"/>
        </p:xfrm>
        <a:graphic>
          <a:graphicData uri="http://schemas.openxmlformats.org/drawingml/2006/table">
            <a:tbl>
              <a:tblPr>
                <a:tableStyleId>{5C22544A-7EE6-4342-B048-85BDC9FD1C3A}</a:tableStyleId>
              </a:tblPr>
              <a:tblGrid>
                <a:gridCol w="4343400">
                  <a:extLst>
                    <a:ext uri="{9D8B030D-6E8A-4147-A177-3AD203B41FA5}">
                      <a16:colId xmlns:a16="http://schemas.microsoft.com/office/drawing/2014/main" val="2910632774"/>
                    </a:ext>
                  </a:extLst>
                </a:gridCol>
                <a:gridCol w="4191000">
                  <a:extLst>
                    <a:ext uri="{9D8B030D-6E8A-4147-A177-3AD203B41FA5}">
                      <a16:colId xmlns:a16="http://schemas.microsoft.com/office/drawing/2014/main" val="2271843647"/>
                    </a:ext>
                  </a:extLst>
                </a:gridCol>
              </a:tblGrid>
              <a:tr h="237725">
                <a:tc>
                  <a:txBody>
                    <a:bodyPr/>
                    <a:lstStyle/>
                    <a:p>
                      <a:pPr algn="ctr" fontAlgn="b"/>
                      <a:r>
                        <a:rPr lang="en-US" sz="1600" b="1" u="none" strike="noStrike">
                          <a:solidFill>
                            <a:schemeClr val="tx1"/>
                          </a:solidFill>
                          <a:effectLst/>
                          <a:highlight>
                            <a:srgbClr val="FF0000"/>
                          </a:highlight>
                          <a:latin typeface="Calibri" panose="020F0502020204030204" pitchFamily="34" charset="0"/>
                        </a:rPr>
                        <a:t>STIGMATIZING/CREATES RISK OF BIAS</a:t>
                      </a:r>
                      <a:endParaRPr lang="en-US" sz="1600" b="1" i="0" u="none" strike="noStrike">
                        <a:solidFill>
                          <a:schemeClr val="tx1"/>
                        </a:solidFill>
                        <a:effectLst/>
                        <a:highlight>
                          <a:srgbClr val="FF0000"/>
                        </a:highligh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600" b="1" u="none" strike="noStrike">
                          <a:solidFill>
                            <a:schemeClr val="tx1"/>
                          </a:solidFill>
                          <a:effectLst/>
                          <a:highlight>
                            <a:srgbClr val="008080"/>
                          </a:highlight>
                        </a:rPr>
                        <a:t>ALTERNATIVE LANGUAGE</a:t>
                      </a:r>
                      <a:endParaRPr lang="en-US" sz="1600" b="1" i="0" u="none" strike="noStrike">
                        <a:solidFill>
                          <a:schemeClr val="tx1"/>
                        </a:solidFill>
                        <a:effectLst/>
                        <a:highlight>
                          <a:srgbClr val="008080"/>
                        </a:highligh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43409927"/>
                  </a:ext>
                </a:extLst>
              </a:tr>
              <a:tr h="165190">
                <a:tc>
                  <a:txBody>
                    <a:bodyPr/>
                    <a:lstStyle/>
                    <a:p>
                      <a:pPr algn="l" fontAlgn="b"/>
                      <a:r>
                        <a:rPr lang="en-US" sz="1500" u="none" strike="noStrike">
                          <a:solidFill>
                            <a:schemeClr val="tx1"/>
                          </a:solidFill>
                          <a:effectLst/>
                          <a:latin typeface="Calibri" panose="020F0502020204030204" pitchFamily="34" charset="0"/>
                        </a:rPr>
                        <a:t> Homeless female </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60 year-old female experiencing  homelessness/living homeless</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42420357"/>
                  </a:ext>
                </a:extLst>
              </a:tr>
              <a:tr h="165190">
                <a:tc>
                  <a:txBody>
                    <a:bodyPr/>
                    <a:lstStyle/>
                    <a:p>
                      <a:pPr algn="l" fontAlgn="b"/>
                      <a:r>
                        <a:rPr lang="en-US" sz="1500" u="none" strike="noStrike">
                          <a:solidFill>
                            <a:schemeClr val="tx1"/>
                          </a:solidFill>
                          <a:effectLst/>
                          <a:latin typeface="Calibri" panose="020F0502020204030204" pitchFamily="34" charset="0"/>
                        </a:rPr>
                        <a:t> IV Drug </a:t>
                      </a:r>
                      <a:r>
                        <a:rPr lang="en-US" sz="1500" b="1" u="none" strike="noStrike">
                          <a:solidFill>
                            <a:schemeClr val="tx1"/>
                          </a:solidFill>
                          <a:effectLst/>
                          <a:latin typeface="Calibri" panose="020F0502020204030204" pitchFamily="34" charset="0"/>
                        </a:rPr>
                        <a:t>User</a:t>
                      </a:r>
                      <a:r>
                        <a:rPr lang="en-US" sz="1500" u="none" strike="noStrike">
                          <a:solidFill>
                            <a:schemeClr val="tx1"/>
                          </a:solidFill>
                          <a:effectLst/>
                          <a:latin typeface="Calibri" panose="020F0502020204030204" pitchFamily="34" charset="0"/>
                        </a:rPr>
                        <a:t> (or alcoholic, meth addict)</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Person who injects drugs (PWID) (drinks alcohol/   smokes MAP)</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91035"/>
                  </a:ext>
                </a:extLst>
              </a:tr>
              <a:tr h="165190">
                <a:tc>
                  <a:txBody>
                    <a:bodyPr/>
                    <a:lstStyle/>
                    <a:p>
                      <a:pPr algn="l" fontAlgn="b"/>
                      <a:r>
                        <a:rPr lang="en-US" sz="1500" b="1" u="none" strike="noStrike">
                          <a:solidFill>
                            <a:schemeClr val="tx1"/>
                          </a:solidFill>
                          <a:effectLst/>
                          <a:latin typeface="Calibri" panose="020F0502020204030204" pitchFamily="34" charset="0"/>
                        </a:rPr>
                        <a:t> "Dirty" </a:t>
                      </a:r>
                      <a:r>
                        <a:rPr lang="en-US" sz="1500" u="none" strike="noStrike">
                          <a:solidFill>
                            <a:schemeClr val="tx1"/>
                          </a:solidFill>
                          <a:effectLst/>
                          <a:latin typeface="Calibri" panose="020F0502020204030204" pitchFamily="34" charset="0"/>
                        </a:rPr>
                        <a:t>urine</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Urine drug test was positive for cocaine</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32524828"/>
                  </a:ext>
                </a:extLst>
              </a:tr>
              <a:tr h="165190">
                <a:tc>
                  <a:txBody>
                    <a:bodyPr/>
                    <a:lstStyle/>
                    <a:p>
                      <a:pPr algn="l" fontAlgn="b"/>
                      <a:r>
                        <a:rPr lang="en-US" sz="1500" b="1" u="none" strike="noStrike">
                          <a:solidFill>
                            <a:schemeClr val="tx1"/>
                          </a:solidFill>
                          <a:effectLst/>
                          <a:latin typeface="Calibri" panose="020F0502020204030204" pitchFamily="34" charset="0"/>
                        </a:rPr>
                        <a:t> Clean</a:t>
                      </a:r>
                      <a:r>
                        <a:rPr lang="en-US" sz="1500" u="none" strike="noStrike">
                          <a:solidFill>
                            <a:schemeClr val="tx1"/>
                          </a:solidFill>
                          <a:effectLst/>
                          <a:latin typeface="Calibri" panose="020F0502020204030204" pitchFamily="34" charset="0"/>
                        </a:rPr>
                        <a:t> and sober for 8 years</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has not used alcohol for 8 years</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0148067"/>
                  </a:ext>
                </a:extLst>
              </a:tr>
              <a:tr h="165190">
                <a:tc>
                  <a:txBody>
                    <a:bodyPr/>
                    <a:lstStyle/>
                    <a:p>
                      <a:pPr algn="l" fontAlgn="b"/>
                      <a:r>
                        <a:rPr lang="en-US" sz="1500" u="none" strike="noStrike">
                          <a:solidFill>
                            <a:schemeClr val="tx1"/>
                          </a:solidFill>
                          <a:effectLst/>
                          <a:latin typeface="Calibri" panose="020F0502020204030204" pitchFamily="34" charset="0"/>
                        </a:rPr>
                        <a:t> Opioid </a:t>
                      </a:r>
                      <a:r>
                        <a:rPr lang="en-US" sz="1500" b="1" u="none" strike="noStrike">
                          <a:solidFill>
                            <a:schemeClr val="tx1"/>
                          </a:solidFill>
                          <a:effectLst/>
                          <a:latin typeface="Calibri" panose="020F0502020204030204" pitchFamily="34" charset="0"/>
                        </a:rPr>
                        <a:t>abuse</a:t>
                      </a:r>
                      <a:r>
                        <a:rPr lang="en-US" sz="1500" u="none" strike="noStrike">
                          <a:solidFill>
                            <a:schemeClr val="tx1"/>
                          </a:solidFill>
                          <a:effectLst/>
                          <a:latin typeface="Calibri" panose="020F0502020204030204" pitchFamily="34" charset="0"/>
                        </a:rPr>
                        <a:t>/addiction/dependence</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Opioid use, Opioid use disorder</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1457271"/>
                  </a:ext>
                </a:extLst>
              </a:tr>
              <a:tr h="165190">
                <a:tc>
                  <a:txBody>
                    <a:bodyPr/>
                    <a:lstStyle/>
                    <a:p>
                      <a:pPr algn="l" fontAlgn="b"/>
                      <a:r>
                        <a:rPr lang="en-US" sz="1500" b="1" u="none" strike="noStrike">
                          <a:solidFill>
                            <a:schemeClr val="tx1"/>
                          </a:solidFill>
                          <a:effectLst/>
                          <a:latin typeface="Calibri" panose="020F0502020204030204" pitchFamily="34" charset="0"/>
                        </a:rPr>
                        <a:t> Illicit </a:t>
                      </a:r>
                      <a:r>
                        <a:rPr lang="en-US" sz="1500" u="none" strike="noStrike">
                          <a:solidFill>
                            <a:schemeClr val="tx1"/>
                          </a:solidFill>
                          <a:effectLst/>
                          <a:latin typeface="Calibri" panose="020F0502020204030204" pitchFamily="34" charset="0"/>
                        </a:rPr>
                        <a:t>drugs</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purchased drugs from community/street sources </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39636079"/>
                  </a:ext>
                </a:extLst>
              </a:tr>
              <a:tr h="165190">
                <a:tc>
                  <a:txBody>
                    <a:bodyPr/>
                    <a:lstStyle/>
                    <a:p>
                      <a:pPr algn="l" fontAlgn="b"/>
                      <a:r>
                        <a:rPr lang="en-US" sz="1500" u="none" strike="noStrike">
                          <a:solidFill>
                            <a:schemeClr val="tx1"/>
                          </a:solidFill>
                          <a:effectLst/>
                          <a:latin typeface="Calibri" panose="020F0502020204030204" pitchFamily="34" charset="0"/>
                        </a:rPr>
                        <a:t> Patient </a:t>
                      </a:r>
                      <a:r>
                        <a:rPr lang="en-US" sz="1500" b="1" u="none" strike="noStrike">
                          <a:solidFill>
                            <a:schemeClr val="tx1"/>
                          </a:solidFill>
                          <a:effectLst/>
                          <a:latin typeface="Calibri" panose="020F0502020204030204" pitchFamily="34" charset="0"/>
                        </a:rPr>
                        <a:t>tampered</a:t>
                      </a:r>
                      <a:r>
                        <a:rPr lang="en-US" sz="1500" u="none" strike="noStrike">
                          <a:solidFill>
                            <a:schemeClr val="tx1"/>
                          </a:solidFill>
                          <a:effectLst/>
                          <a:latin typeface="Calibri" panose="020F0502020204030204" pitchFamily="34" charset="0"/>
                        </a:rPr>
                        <a:t> with his PICC line</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Patient accessed his PICC line</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04184377"/>
                  </a:ext>
                </a:extLst>
              </a:tr>
              <a:tr h="165190">
                <a:tc>
                  <a:txBody>
                    <a:bodyPr/>
                    <a:lstStyle/>
                    <a:p>
                      <a:pPr algn="l" fontAlgn="b"/>
                      <a:r>
                        <a:rPr lang="en-US" sz="1500" u="none" strike="noStrike">
                          <a:solidFill>
                            <a:schemeClr val="tx1"/>
                          </a:solidFill>
                          <a:effectLst/>
                          <a:latin typeface="Calibri" panose="020F0502020204030204" pitchFamily="34" charset="0"/>
                        </a:rPr>
                        <a:t> Patient </a:t>
                      </a:r>
                      <a:r>
                        <a:rPr lang="en-US" sz="1500" b="1" u="none" strike="noStrike">
                          <a:solidFill>
                            <a:schemeClr val="tx1"/>
                          </a:solidFill>
                          <a:effectLst/>
                          <a:latin typeface="Calibri" panose="020F0502020204030204" pitchFamily="34" charset="0"/>
                        </a:rPr>
                        <a:t>refused</a:t>
                      </a:r>
                      <a:r>
                        <a:rPr lang="en-US" sz="1500" u="none" strike="noStrike">
                          <a:solidFill>
                            <a:schemeClr val="tx1"/>
                          </a:solidFill>
                          <a:effectLst/>
                          <a:latin typeface="Calibri" panose="020F0502020204030204" pitchFamily="34" charset="0"/>
                        </a:rPr>
                        <a:t>/Noncompliant/</a:t>
                      </a:r>
                      <a:r>
                        <a:rPr lang="en-US" sz="1500" u="none" strike="noStrike" err="1">
                          <a:solidFill>
                            <a:schemeClr val="tx1"/>
                          </a:solidFill>
                          <a:effectLst/>
                          <a:latin typeface="Calibri" panose="020F0502020204030204" pitchFamily="34" charset="0"/>
                        </a:rPr>
                        <a:t>Nonadherant</a:t>
                      </a:r>
                      <a:r>
                        <a:rPr lang="en-US" sz="1500" u="none" strike="noStrike">
                          <a:solidFill>
                            <a:schemeClr val="tx1"/>
                          </a:solidFill>
                          <a:effectLst/>
                          <a:latin typeface="Calibri" panose="020F0502020204030204" pitchFamily="34" charset="0"/>
                        </a:rPr>
                        <a:t> </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Patient declined/does not consistently take meds</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75745637"/>
                  </a:ext>
                </a:extLst>
              </a:tr>
              <a:tr h="210239">
                <a:tc>
                  <a:txBody>
                    <a:bodyPr/>
                    <a:lstStyle/>
                    <a:p>
                      <a:pPr algn="l" fontAlgn="b"/>
                      <a:r>
                        <a:rPr lang="en-US" sz="1500" u="none" strike="noStrike">
                          <a:solidFill>
                            <a:schemeClr val="tx1"/>
                          </a:solidFill>
                          <a:effectLst/>
                          <a:latin typeface="Calibri" panose="020F0502020204030204" pitchFamily="34" charset="0"/>
                        </a:rPr>
                        <a:t> Diabetic/Asthmatic</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Person living with diabetes/asthma</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68314765"/>
                  </a:ext>
                </a:extLst>
              </a:tr>
              <a:tr h="165190">
                <a:tc>
                  <a:txBody>
                    <a:bodyPr/>
                    <a:lstStyle/>
                    <a:p>
                      <a:pPr algn="l" fontAlgn="b"/>
                      <a:r>
                        <a:rPr lang="en-US" sz="1500" u="none" strike="noStrike">
                          <a:solidFill>
                            <a:schemeClr val="tx1"/>
                          </a:solidFill>
                          <a:effectLst/>
                          <a:latin typeface="Calibri" panose="020F0502020204030204" pitchFamily="34" charset="0"/>
                        </a:rPr>
                        <a:t> HIV (+) male/female</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males/female living with HIV</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26407050"/>
                  </a:ext>
                </a:extLst>
              </a:tr>
              <a:tr h="69224">
                <a:tc>
                  <a:txBody>
                    <a:bodyPr/>
                    <a:lstStyle/>
                    <a:p>
                      <a:pPr algn="l" fontAlgn="b"/>
                      <a:r>
                        <a:rPr lang="en-US" sz="1500" u="none" strike="noStrike">
                          <a:solidFill>
                            <a:schemeClr val="tx1"/>
                          </a:solidFill>
                          <a:effectLst/>
                          <a:latin typeface="Calibri" panose="020F0502020204030204" pitchFamily="34" charset="0"/>
                        </a:rPr>
                        <a:t> wheel-chair bound/handicapped/disabled/special needs</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mobilizes with a wheelchair,  person with a disability</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53334925"/>
                  </a:ext>
                </a:extLst>
              </a:tr>
              <a:tr h="165190">
                <a:tc>
                  <a:txBody>
                    <a:bodyPr/>
                    <a:lstStyle/>
                    <a:p>
                      <a:pPr algn="l" fontAlgn="b"/>
                      <a:r>
                        <a:rPr lang="en-US" sz="1500" b="1" u="none" strike="noStrike">
                          <a:solidFill>
                            <a:schemeClr val="tx1"/>
                          </a:solidFill>
                          <a:effectLst/>
                          <a:latin typeface="Calibri" panose="020F0502020204030204" pitchFamily="34" charset="0"/>
                        </a:rPr>
                        <a:t> Victim</a:t>
                      </a:r>
                      <a:r>
                        <a:rPr lang="en-US" sz="1500" u="none" strike="noStrike">
                          <a:solidFill>
                            <a:schemeClr val="tx1"/>
                          </a:solidFill>
                          <a:effectLst/>
                          <a:latin typeface="Calibri" panose="020F0502020204030204" pitchFamily="34" charset="0"/>
                        </a:rPr>
                        <a:t> of sexual violence, sexually abused female</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Survivor of sexual violence</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1000087"/>
                  </a:ext>
                </a:extLst>
              </a:tr>
              <a:tr h="165190">
                <a:tc>
                  <a:txBody>
                    <a:bodyPr/>
                    <a:lstStyle/>
                    <a:p>
                      <a:pPr algn="l" fontAlgn="b"/>
                      <a:r>
                        <a:rPr lang="en-US" sz="1500" u="none" strike="noStrike">
                          <a:solidFill>
                            <a:schemeClr val="tx1"/>
                          </a:solidFill>
                          <a:effectLst/>
                          <a:latin typeface="Calibri" panose="020F0502020204030204" pitchFamily="34" charset="0"/>
                        </a:rPr>
                        <a:t> Mentally ill patient, schizophrenic male</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Has a history of schizophrenia</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24753043"/>
                  </a:ext>
                </a:extLst>
              </a:tr>
              <a:tr h="165190">
                <a:tc>
                  <a:txBody>
                    <a:bodyPr/>
                    <a:lstStyle/>
                    <a:p>
                      <a:pPr algn="l" fontAlgn="b"/>
                      <a:r>
                        <a:rPr lang="en-US" sz="1500" b="1" u="none" strike="noStrike">
                          <a:solidFill>
                            <a:schemeClr val="tx1"/>
                          </a:solidFill>
                          <a:effectLst/>
                          <a:latin typeface="Calibri" panose="020F0502020204030204" pitchFamily="34" charset="0"/>
                        </a:rPr>
                        <a:t> Suffering</a:t>
                      </a:r>
                      <a:r>
                        <a:rPr lang="en-US" sz="1500" u="none" strike="noStrike">
                          <a:solidFill>
                            <a:schemeClr val="tx1"/>
                          </a:solidFill>
                          <a:effectLst/>
                          <a:latin typeface="Calibri" panose="020F0502020204030204" pitchFamily="34" charset="0"/>
                        </a:rPr>
                        <a:t> from</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Living with</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18033008"/>
                  </a:ext>
                </a:extLst>
              </a:tr>
              <a:tr h="165190">
                <a:tc>
                  <a:txBody>
                    <a:bodyPr/>
                    <a:lstStyle/>
                    <a:p>
                      <a:pPr algn="l" fontAlgn="b"/>
                      <a:r>
                        <a:rPr lang="en-US" sz="1500" b="1" u="none" strike="noStrike">
                          <a:solidFill>
                            <a:schemeClr val="tx1"/>
                          </a:solidFill>
                          <a:effectLst/>
                          <a:latin typeface="Calibri" panose="020F0502020204030204" pitchFamily="34" charset="0"/>
                        </a:rPr>
                        <a:t> Convict </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Person who served time in jail for a crime</a:t>
                      </a:r>
                      <a:endParaRPr lang="en-US" sz="1500" b="1"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4428678"/>
                  </a:ext>
                </a:extLst>
              </a:tr>
              <a:tr h="165190">
                <a:tc>
                  <a:txBody>
                    <a:bodyPr/>
                    <a:lstStyle/>
                    <a:p>
                      <a:pPr algn="l" fontAlgn="b"/>
                      <a:r>
                        <a:rPr lang="en-US" sz="1500" u="none" strike="noStrike">
                          <a:solidFill>
                            <a:schemeClr val="tx1"/>
                          </a:solidFill>
                          <a:effectLst/>
                          <a:latin typeface="Calibri" panose="020F0502020204030204" pitchFamily="34" charset="0"/>
                        </a:rPr>
                        <a:t> Sex trade worker</a:t>
                      </a:r>
                      <a:endParaRPr lang="en-US" sz="1500" b="0" i="0" u="none" strike="noStrike">
                        <a:solidFill>
                          <a:schemeClr val="tx1"/>
                        </a:solidFill>
                        <a:effectLst/>
                        <a:latin typeface="Calibri" panose="020F0502020204030204" pitchFamily="34" charset="0"/>
                      </a:endParaRP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Person who works in sex trade/exchanges sex for  $</a:t>
                      </a: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47326669"/>
                  </a:ext>
                </a:extLst>
              </a:tr>
              <a:tr h="165190">
                <a:tc>
                  <a:txBody>
                    <a:bodyPr/>
                    <a:lstStyle/>
                    <a:p>
                      <a:pPr algn="l" fontAlgn="b"/>
                      <a:r>
                        <a:rPr lang="en-US" sz="1500" b="0" i="0" u="none" strike="noStrike">
                          <a:solidFill>
                            <a:schemeClr val="tx1"/>
                          </a:solidFill>
                          <a:effectLst/>
                          <a:latin typeface="Calibri" panose="020F0502020204030204" pitchFamily="34" charset="0"/>
                        </a:rPr>
                        <a:t> Amputee</a:t>
                      </a: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r>
                        <a:rPr lang="en-US" sz="1500" u="none" strike="noStrike">
                          <a:solidFill>
                            <a:schemeClr val="tx1"/>
                          </a:solidFill>
                          <a:effectLst/>
                          <a:latin typeface="Calibri" panose="020F0502020204030204" pitchFamily="34" charset="0"/>
                        </a:rPr>
                        <a:t> Person with an amputated leg</a:t>
                      </a:r>
                    </a:p>
                  </a:txBody>
                  <a:tcPr marL="4348" marR="4348" marT="434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17"/>
                  </a:ext>
                </a:extLst>
              </a:tr>
            </a:tbl>
          </a:graphicData>
        </a:graphic>
      </p:graphicFrame>
      <p:sp>
        <p:nvSpPr>
          <p:cNvPr id="5" name="TextBox 4">
            <a:extLst>
              <a:ext uri="{FF2B5EF4-FFF2-40B4-BE49-F238E27FC236}">
                <a16:creationId xmlns:a16="http://schemas.microsoft.com/office/drawing/2014/main" id="{3C5E5B64-0475-4EE4-9574-1E952F5F1F70}"/>
              </a:ext>
            </a:extLst>
          </p:cNvPr>
          <p:cNvSpPr txBox="1"/>
          <p:nvPr/>
        </p:nvSpPr>
        <p:spPr>
          <a:xfrm>
            <a:off x="838200" y="6096000"/>
            <a:ext cx="6934200" cy="646331"/>
          </a:xfrm>
          <a:prstGeom prst="rect">
            <a:avLst/>
          </a:prstGeom>
          <a:solidFill>
            <a:schemeClr val="bg1"/>
          </a:solidFill>
        </p:spPr>
        <p:txBody>
          <a:bodyPr wrap="square" rtlCol="0">
            <a:spAutoFit/>
          </a:bodyPr>
          <a:lstStyle/>
          <a:p>
            <a:r>
              <a:rPr lang="en-US" sz="1800" u="sng" strike="noStrike">
                <a:solidFill>
                  <a:srgbClr val="FF6600"/>
                </a:solidFill>
                <a:effectLst/>
                <a:hlinkClick r:id="rId3">
                  <a:extLst>
                    <a:ext uri="{A12FA001-AC4F-418D-AE19-62706E023703}">
                      <ahyp:hlinkClr xmlns:ahyp="http://schemas.microsoft.com/office/drawing/2018/hyperlinkcolor" val="tx"/>
                    </a:ext>
                  </a:extLst>
                </a:hlinkClick>
              </a:rPr>
              <a:t>Style-Guide-for-Inclusive-Language_Dec-2017.pdf (dcfpi.org)</a:t>
            </a:r>
            <a:endParaRPr lang="en-US" sz="1800" b="0" i="0" u="sng" strike="noStrike">
              <a:solidFill>
                <a:srgbClr val="FF6600"/>
              </a:solidFill>
              <a:effectLst/>
              <a:latin typeface="Calibri" panose="020F0502020204030204" pitchFamily="34" charset="0"/>
            </a:endParaRPr>
          </a:p>
          <a:p>
            <a:endParaRPr lang="en-US">
              <a:solidFill>
                <a:srgbClr val="7030A0"/>
              </a:solidFill>
            </a:endParaRPr>
          </a:p>
        </p:txBody>
      </p:sp>
    </p:spTree>
    <p:extLst>
      <p:ext uri="{BB962C8B-B14F-4D97-AF65-F5344CB8AC3E}">
        <p14:creationId xmlns:p14="http://schemas.microsoft.com/office/powerpoint/2010/main" val="41504688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B3BA7-0BDA-81EA-0EF0-ED644B69DDFA}"/>
              </a:ext>
            </a:extLst>
          </p:cNvPr>
          <p:cNvSpPr>
            <a:spLocks noGrp="1"/>
          </p:cNvSpPr>
          <p:nvPr>
            <p:ph type="title"/>
          </p:nvPr>
        </p:nvSpPr>
        <p:spPr/>
        <p:txBody>
          <a:bodyPr/>
          <a:lstStyle/>
          <a:p>
            <a:r>
              <a:rPr lang="en-US" dirty="0"/>
              <a:t>Tackling Stigma</a:t>
            </a:r>
          </a:p>
        </p:txBody>
      </p:sp>
      <p:sp>
        <p:nvSpPr>
          <p:cNvPr id="3" name="Content Placeholder 2">
            <a:extLst>
              <a:ext uri="{FF2B5EF4-FFF2-40B4-BE49-F238E27FC236}">
                <a16:creationId xmlns:a16="http://schemas.microsoft.com/office/drawing/2014/main" id="{5A8FE650-F9E3-E725-1397-8EA49E2BC4C0}"/>
              </a:ext>
            </a:extLst>
          </p:cNvPr>
          <p:cNvSpPr>
            <a:spLocks noGrp="1"/>
          </p:cNvSpPr>
          <p:nvPr>
            <p:ph idx="1"/>
          </p:nvPr>
        </p:nvSpPr>
        <p:spPr>
          <a:xfrm>
            <a:off x="1522819" y="1921210"/>
            <a:ext cx="5843534" cy="3146611"/>
          </a:xfrm>
        </p:spPr>
        <p:txBody>
          <a:bodyPr vert="horz" lIns="68580" tIns="34290" rIns="68580" bIns="34290" rtlCol="0" anchor="t">
            <a:normAutofit fontScale="92500" lnSpcReduction="20000"/>
          </a:bodyPr>
          <a:lstStyle/>
          <a:p>
            <a:r>
              <a:rPr lang="en-US" dirty="0">
                <a:solidFill>
                  <a:schemeClr val="accent1">
                    <a:lumMod val="60000"/>
                    <a:lumOff val="40000"/>
                  </a:schemeClr>
                </a:solidFill>
              </a:rPr>
              <a:t>Person-1st Language</a:t>
            </a:r>
            <a:endParaRPr lang="en-US" dirty="0">
              <a:solidFill>
                <a:schemeClr val="accent1">
                  <a:lumMod val="60000"/>
                  <a:lumOff val="40000"/>
                </a:schemeClr>
              </a:solidFill>
              <a:cs typeface="Calibri"/>
            </a:endParaRPr>
          </a:p>
          <a:p>
            <a:r>
              <a:rPr lang="en-US" dirty="0">
                <a:solidFill>
                  <a:schemeClr val="accent1">
                    <a:lumMod val="60000"/>
                    <a:lumOff val="40000"/>
                  </a:schemeClr>
                </a:solidFill>
              </a:rPr>
              <a:t>Emphasizing solutions:  Rx options, OD prevention</a:t>
            </a:r>
            <a:endParaRPr lang="en-US" dirty="0">
              <a:solidFill>
                <a:schemeClr val="accent1">
                  <a:lumMod val="60000"/>
                  <a:lumOff val="40000"/>
                </a:schemeClr>
              </a:solidFill>
              <a:cs typeface="Calibri"/>
            </a:endParaRPr>
          </a:p>
          <a:p>
            <a:r>
              <a:rPr lang="en-US" dirty="0">
                <a:solidFill>
                  <a:schemeClr val="accent1">
                    <a:lumMod val="60000"/>
                    <a:lumOff val="40000"/>
                  </a:schemeClr>
                </a:solidFill>
              </a:rPr>
              <a:t>Sympathetic Narratives that humanize</a:t>
            </a:r>
            <a:endParaRPr lang="en-US" dirty="0">
              <a:solidFill>
                <a:schemeClr val="accent1">
                  <a:lumMod val="60000"/>
                  <a:lumOff val="40000"/>
                </a:schemeClr>
              </a:solidFill>
              <a:cs typeface="Calibri"/>
            </a:endParaRPr>
          </a:p>
          <a:p>
            <a:r>
              <a:rPr lang="en-US" dirty="0">
                <a:solidFill>
                  <a:schemeClr val="accent1">
                    <a:lumMod val="60000"/>
                    <a:lumOff val="40000"/>
                  </a:schemeClr>
                </a:solidFill>
              </a:rPr>
              <a:t>Emphasize societal rather than individual causes</a:t>
            </a:r>
            <a:endParaRPr lang="en-US" dirty="0">
              <a:solidFill>
                <a:schemeClr val="accent1">
                  <a:lumMod val="60000"/>
                  <a:lumOff val="40000"/>
                </a:schemeClr>
              </a:solidFill>
              <a:cs typeface="Calibri"/>
            </a:endParaRPr>
          </a:p>
          <a:p>
            <a:r>
              <a:rPr lang="en-US" dirty="0">
                <a:solidFill>
                  <a:schemeClr val="accent1">
                    <a:lumMod val="60000"/>
                    <a:lumOff val="40000"/>
                  </a:schemeClr>
                </a:solidFill>
              </a:rPr>
              <a:t>Promote understanding of behavioral consequences of use</a:t>
            </a:r>
            <a:endParaRPr lang="en-US" dirty="0">
              <a:solidFill>
                <a:schemeClr val="accent1">
                  <a:lumMod val="60000"/>
                  <a:lumOff val="40000"/>
                </a:schemeClr>
              </a:solidFill>
              <a:cs typeface="Calibri"/>
            </a:endParaRPr>
          </a:p>
          <a:p>
            <a:r>
              <a:rPr lang="en-US" dirty="0">
                <a:solidFill>
                  <a:schemeClr val="accent1">
                    <a:lumMod val="60000"/>
                    <a:lumOff val="40000"/>
                  </a:schemeClr>
                </a:solidFill>
              </a:rPr>
              <a:t>Include those w/ lived experience in planning, services &amp; as peer navigators</a:t>
            </a:r>
            <a:endParaRPr lang="en-US" dirty="0">
              <a:solidFill>
                <a:schemeClr val="accent1">
                  <a:lumMod val="60000"/>
                  <a:lumOff val="40000"/>
                </a:schemeClr>
              </a:solidFill>
              <a:cs typeface="Calibri"/>
            </a:endParaRPr>
          </a:p>
        </p:txBody>
      </p:sp>
      <p:sp>
        <p:nvSpPr>
          <p:cNvPr id="4" name="TextBox 3">
            <a:extLst>
              <a:ext uri="{FF2B5EF4-FFF2-40B4-BE49-F238E27FC236}">
                <a16:creationId xmlns:a16="http://schemas.microsoft.com/office/drawing/2014/main" id="{DB6722C1-7DE5-6787-EA0B-A91A8CCCC62F}"/>
              </a:ext>
            </a:extLst>
          </p:cNvPr>
          <p:cNvSpPr txBox="1"/>
          <p:nvPr/>
        </p:nvSpPr>
        <p:spPr>
          <a:xfrm>
            <a:off x="4594195" y="5422516"/>
            <a:ext cx="3229285" cy="2308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050" i="1" dirty="0">
                <a:ea typeface="+mn-lt"/>
                <a:cs typeface="+mn-lt"/>
              </a:rPr>
              <a:t>McGinty, NEJM, 2020  --  Volkow, NEJM, 2020</a:t>
            </a:r>
            <a:endParaRPr lang="en-US" sz="1350" dirty="0"/>
          </a:p>
        </p:txBody>
      </p:sp>
    </p:spTree>
    <p:extLst>
      <p:ext uri="{BB962C8B-B14F-4D97-AF65-F5344CB8AC3E}">
        <p14:creationId xmlns:p14="http://schemas.microsoft.com/office/powerpoint/2010/main" val="831686994"/>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8C2FF-BBBF-4E0F-BC08-77C555B38508}"/>
              </a:ext>
            </a:extLst>
          </p:cNvPr>
          <p:cNvSpPr>
            <a:spLocks noGrp="1"/>
          </p:cNvSpPr>
          <p:nvPr>
            <p:ph type="title"/>
          </p:nvPr>
        </p:nvSpPr>
        <p:spPr>
          <a:xfrm>
            <a:off x="1352074" y="776643"/>
            <a:ext cx="5291535" cy="574862"/>
          </a:xfrm>
        </p:spPr>
        <p:txBody>
          <a:bodyPr/>
          <a:lstStyle/>
          <a:p>
            <a:r>
              <a:rPr lang="en-US" dirty="0">
                <a:solidFill>
                  <a:srgbClr val="FF6600"/>
                </a:solidFill>
              </a:rPr>
              <a:t>Words</a:t>
            </a:r>
            <a:r>
              <a:rPr lang="en-US" dirty="0">
                <a:solidFill>
                  <a:schemeClr val="accent3"/>
                </a:solidFill>
              </a:rPr>
              <a:t> </a:t>
            </a:r>
            <a:r>
              <a:rPr lang="en-US" dirty="0">
                <a:solidFill>
                  <a:srgbClr val="FF6600"/>
                </a:solidFill>
              </a:rPr>
              <a:t>Matter</a:t>
            </a:r>
          </a:p>
        </p:txBody>
      </p:sp>
      <p:graphicFrame>
        <p:nvGraphicFramePr>
          <p:cNvPr id="4" name="Content Placeholder 3">
            <a:extLst>
              <a:ext uri="{FF2B5EF4-FFF2-40B4-BE49-F238E27FC236}">
                <a16:creationId xmlns:a16="http://schemas.microsoft.com/office/drawing/2014/main" id="{2062A18C-1D77-47A0-8D39-765EC81139E7}"/>
              </a:ext>
            </a:extLst>
          </p:cNvPr>
          <p:cNvGraphicFramePr>
            <a:graphicFrameLocks noGrp="1"/>
          </p:cNvGraphicFramePr>
          <p:nvPr>
            <p:ph idx="1"/>
            <p:extLst>
              <p:ext uri="{D42A27DB-BD31-4B8C-83A1-F6EECF244321}">
                <p14:modId xmlns:p14="http://schemas.microsoft.com/office/powerpoint/2010/main" val="2466835154"/>
              </p:ext>
            </p:extLst>
          </p:nvPr>
        </p:nvGraphicFramePr>
        <p:xfrm>
          <a:off x="843600" y="1651645"/>
          <a:ext cx="7234378" cy="4085349"/>
        </p:xfrm>
        <a:graphic>
          <a:graphicData uri="http://schemas.openxmlformats.org/drawingml/2006/table">
            <a:tbl>
              <a:tblPr>
                <a:tableStyleId>{5C22544A-7EE6-4342-B048-85BDC9FD1C3A}</a:tableStyleId>
              </a:tblPr>
              <a:tblGrid>
                <a:gridCol w="3562794">
                  <a:extLst>
                    <a:ext uri="{9D8B030D-6E8A-4147-A177-3AD203B41FA5}">
                      <a16:colId xmlns:a16="http://schemas.microsoft.com/office/drawing/2014/main" val="2910632774"/>
                    </a:ext>
                  </a:extLst>
                </a:gridCol>
                <a:gridCol w="3671584">
                  <a:extLst>
                    <a:ext uri="{9D8B030D-6E8A-4147-A177-3AD203B41FA5}">
                      <a16:colId xmlns:a16="http://schemas.microsoft.com/office/drawing/2014/main" val="2271843647"/>
                    </a:ext>
                  </a:extLst>
                </a:gridCol>
              </a:tblGrid>
              <a:tr h="298590">
                <a:tc>
                  <a:txBody>
                    <a:bodyPr/>
                    <a:lstStyle/>
                    <a:p>
                      <a:pPr algn="ctr" fontAlgn="b"/>
                      <a:r>
                        <a:rPr lang="en-US" sz="1200" b="1" u="none" strike="noStrike" dirty="0">
                          <a:solidFill>
                            <a:schemeClr val="bg1"/>
                          </a:solidFill>
                          <a:effectLst/>
                          <a:highlight>
                            <a:srgbClr val="FF0000"/>
                          </a:highlight>
                        </a:rPr>
                        <a:t>STIGMATIZING/CREATES RISK OF BIAS</a:t>
                      </a:r>
                      <a:endParaRPr lang="en-US" sz="1200" b="1" i="0" u="none" strike="noStrike" dirty="0">
                        <a:solidFill>
                          <a:schemeClr val="bg1"/>
                        </a:solidFill>
                        <a:effectLst/>
                        <a:highlight>
                          <a:srgbClr val="FF0000"/>
                        </a:highligh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fontAlgn="b"/>
                      <a:r>
                        <a:rPr lang="en-US" sz="1200" b="1" u="none" strike="noStrike" dirty="0">
                          <a:solidFill>
                            <a:schemeClr val="bg1"/>
                          </a:solidFill>
                          <a:effectLst/>
                        </a:rPr>
                        <a:t>ALTERNATIVE LANGUAGE</a:t>
                      </a:r>
                      <a:endParaRPr lang="en-US" sz="1200" b="1" i="0" u="none" strike="noStrike" dirty="0">
                        <a:solidFill>
                          <a:schemeClr val="bg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143409927"/>
                  </a:ext>
                </a:extLst>
              </a:tr>
              <a:tr h="217783">
                <a:tc>
                  <a:txBody>
                    <a:bodyPr/>
                    <a:lstStyle/>
                    <a:p>
                      <a:pPr algn="ctr" fontAlgn="b"/>
                      <a:r>
                        <a:rPr lang="en-US" sz="1000" u="none" strike="noStrike" dirty="0">
                          <a:solidFill>
                            <a:schemeClr val="tx1"/>
                          </a:solidFill>
                          <a:effectLst/>
                        </a:rPr>
                        <a:t>homeless female </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 60 </a:t>
                      </a:r>
                      <a:r>
                        <a:rPr lang="en-US" sz="1000" u="none" strike="noStrike" dirty="0" err="1">
                          <a:solidFill>
                            <a:schemeClr val="tx1"/>
                          </a:solidFill>
                          <a:effectLst/>
                        </a:rPr>
                        <a:t>yo</a:t>
                      </a:r>
                      <a:r>
                        <a:rPr lang="en-US" sz="1000" u="none" strike="noStrike" dirty="0">
                          <a:solidFill>
                            <a:schemeClr val="tx1"/>
                          </a:solidFill>
                          <a:effectLst/>
                        </a:rPr>
                        <a:t> F experiencing homelessness/living homeless</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42420357"/>
                  </a:ext>
                </a:extLst>
              </a:tr>
              <a:tr h="352561">
                <a:tc>
                  <a:txBody>
                    <a:bodyPr/>
                    <a:lstStyle/>
                    <a:p>
                      <a:pPr algn="ctr" fontAlgn="b"/>
                      <a:r>
                        <a:rPr lang="en-US" sz="1000" u="none" strike="noStrike" dirty="0">
                          <a:solidFill>
                            <a:schemeClr val="tx1"/>
                          </a:solidFill>
                          <a:effectLst/>
                        </a:rPr>
                        <a:t>IV Drug </a:t>
                      </a:r>
                      <a:r>
                        <a:rPr lang="en-US" sz="1000" b="1" u="none" strike="noStrike" dirty="0">
                          <a:solidFill>
                            <a:srgbClr val="FF0000"/>
                          </a:solidFill>
                          <a:effectLst/>
                        </a:rPr>
                        <a:t>User</a:t>
                      </a:r>
                      <a:r>
                        <a:rPr lang="en-US" sz="1000" u="none" strike="noStrike" dirty="0">
                          <a:solidFill>
                            <a:schemeClr val="tx1"/>
                          </a:solidFill>
                          <a:effectLst/>
                        </a:rPr>
                        <a:t> (or alcoholic, meth addict)</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Person who injects drugs (PWID) (drinks alcohol/ smokes MAP)</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5591035"/>
                  </a:ext>
                </a:extLst>
              </a:tr>
              <a:tr h="232301">
                <a:tc>
                  <a:txBody>
                    <a:bodyPr/>
                    <a:lstStyle/>
                    <a:p>
                      <a:pPr algn="ctr" fontAlgn="b"/>
                      <a:r>
                        <a:rPr lang="en-US" sz="1000" b="1" u="none" strike="noStrike" dirty="0">
                          <a:solidFill>
                            <a:srgbClr val="FF0000"/>
                          </a:solidFill>
                          <a:effectLst/>
                        </a:rPr>
                        <a:t>"Dirty" </a:t>
                      </a:r>
                      <a:r>
                        <a:rPr lang="en-US" sz="1000" u="none" strike="noStrike" dirty="0">
                          <a:solidFill>
                            <a:schemeClr val="tx1"/>
                          </a:solidFill>
                          <a:effectLst/>
                        </a:rPr>
                        <a:t>urine</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Urine drug test was positive for cocaine</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32524828"/>
                  </a:ext>
                </a:extLst>
              </a:tr>
              <a:tr h="232301">
                <a:tc>
                  <a:txBody>
                    <a:bodyPr/>
                    <a:lstStyle/>
                    <a:p>
                      <a:pPr algn="ctr" fontAlgn="b"/>
                      <a:r>
                        <a:rPr lang="en-US" sz="1000" b="1" u="none" strike="noStrike" dirty="0">
                          <a:solidFill>
                            <a:srgbClr val="FF0000"/>
                          </a:solidFill>
                          <a:effectLst/>
                        </a:rPr>
                        <a:t>Clean</a:t>
                      </a:r>
                      <a:r>
                        <a:rPr lang="en-US" sz="1000" u="none" strike="noStrike" dirty="0">
                          <a:solidFill>
                            <a:schemeClr val="tx1"/>
                          </a:solidFill>
                          <a:effectLst/>
                        </a:rPr>
                        <a:t> and sober for 8 years</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has not used alcohol for 8 years</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70148067"/>
                  </a:ext>
                </a:extLst>
              </a:tr>
              <a:tr h="261339">
                <a:tc>
                  <a:txBody>
                    <a:bodyPr/>
                    <a:lstStyle/>
                    <a:p>
                      <a:pPr algn="ctr" fontAlgn="b"/>
                      <a:r>
                        <a:rPr lang="en-US" sz="1000" u="none" strike="noStrike" dirty="0">
                          <a:solidFill>
                            <a:schemeClr val="tx1"/>
                          </a:solidFill>
                          <a:effectLst/>
                        </a:rPr>
                        <a:t>Opioid </a:t>
                      </a:r>
                      <a:r>
                        <a:rPr lang="en-US" sz="1000" b="1" u="none" strike="noStrike" dirty="0">
                          <a:solidFill>
                            <a:srgbClr val="FF0000"/>
                          </a:solidFill>
                          <a:effectLst/>
                        </a:rPr>
                        <a:t>abuse</a:t>
                      </a:r>
                      <a:r>
                        <a:rPr lang="en-US" sz="1000" u="none" strike="noStrike" dirty="0">
                          <a:solidFill>
                            <a:schemeClr val="tx1"/>
                          </a:solidFill>
                          <a:effectLst/>
                        </a:rPr>
                        <a:t>/addiction/dependence</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Opioid use, Opioid use disorder</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1457271"/>
                  </a:ext>
                </a:extLst>
              </a:tr>
              <a:tr h="217783">
                <a:tc>
                  <a:txBody>
                    <a:bodyPr/>
                    <a:lstStyle/>
                    <a:p>
                      <a:pPr algn="ctr" fontAlgn="b"/>
                      <a:r>
                        <a:rPr lang="en-US" sz="1000" b="1" u="none" strike="noStrike" dirty="0">
                          <a:solidFill>
                            <a:srgbClr val="FF0000"/>
                          </a:solidFill>
                          <a:effectLst/>
                        </a:rPr>
                        <a:t>Illicit </a:t>
                      </a:r>
                      <a:r>
                        <a:rPr lang="en-US" sz="1000" u="none" strike="noStrike" dirty="0">
                          <a:solidFill>
                            <a:schemeClr val="tx1"/>
                          </a:solidFill>
                          <a:effectLst/>
                        </a:rPr>
                        <a:t>drugs</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purchased drugs from community/street sources </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39636079"/>
                  </a:ext>
                </a:extLst>
              </a:tr>
              <a:tr h="232301">
                <a:tc>
                  <a:txBody>
                    <a:bodyPr/>
                    <a:lstStyle/>
                    <a:p>
                      <a:pPr algn="ctr" fontAlgn="b"/>
                      <a:r>
                        <a:rPr lang="en-US" sz="1000" u="none" strike="noStrike" dirty="0">
                          <a:solidFill>
                            <a:schemeClr val="tx1"/>
                          </a:solidFill>
                          <a:effectLst/>
                        </a:rPr>
                        <a:t>Patient </a:t>
                      </a:r>
                      <a:r>
                        <a:rPr lang="en-US" sz="1000" b="1" u="none" strike="noStrike" dirty="0">
                          <a:solidFill>
                            <a:srgbClr val="FF0000"/>
                          </a:solidFill>
                          <a:effectLst/>
                        </a:rPr>
                        <a:t>tampered</a:t>
                      </a:r>
                      <a:r>
                        <a:rPr lang="en-US" sz="1000" u="none" strike="noStrike" dirty="0">
                          <a:solidFill>
                            <a:schemeClr val="tx1"/>
                          </a:solidFill>
                          <a:effectLst/>
                        </a:rPr>
                        <a:t> with his PICC line</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Patient accessed his PICC line</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04184377"/>
                  </a:ext>
                </a:extLst>
              </a:tr>
              <a:tr h="232301">
                <a:tc>
                  <a:txBody>
                    <a:bodyPr/>
                    <a:lstStyle/>
                    <a:p>
                      <a:pPr algn="ctr" fontAlgn="b"/>
                      <a:r>
                        <a:rPr lang="en-US" sz="1000" u="none" strike="noStrike" dirty="0">
                          <a:solidFill>
                            <a:schemeClr val="tx1"/>
                          </a:solidFill>
                          <a:effectLst/>
                        </a:rPr>
                        <a:t>Patient </a:t>
                      </a:r>
                      <a:r>
                        <a:rPr lang="en-US" sz="1000" b="1" u="none" strike="noStrike" dirty="0">
                          <a:solidFill>
                            <a:srgbClr val="FF0000"/>
                          </a:solidFill>
                          <a:effectLst/>
                        </a:rPr>
                        <a:t>refused</a:t>
                      </a:r>
                      <a:r>
                        <a:rPr lang="en-US" sz="1000" u="none" strike="noStrike" dirty="0">
                          <a:solidFill>
                            <a:schemeClr val="tx1"/>
                          </a:solidFill>
                          <a:effectLst/>
                        </a:rPr>
                        <a:t>/Noncompliant/Non-</a:t>
                      </a:r>
                      <a:r>
                        <a:rPr lang="en-US" sz="1000" u="none" strike="noStrike" dirty="0" err="1">
                          <a:solidFill>
                            <a:schemeClr val="tx1"/>
                          </a:solidFill>
                          <a:effectLst/>
                        </a:rPr>
                        <a:t>adherant</a:t>
                      </a:r>
                      <a:r>
                        <a:rPr lang="en-US" sz="1000" u="none" strike="noStrike" dirty="0">
                          <a:solidFill>
                            <a:schemeClr val="tx1"/>
                          </a:solidFill>
                          <a:effectLst/>
                        </a:rPr>
                        <a:t> </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Patient declined/does not consistently take meds</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75745637"/>
                  </a:ext>
                </a:extLst>
              </a:tr>
              <a:tr h="232301">
                <a:tc>
                  <a:txBody>
                    <a:bodyPr/>
                    <a:lstStyle/>
                    <a:p>
                      <a:pPr algn="ctr" fontAlgn="b"/>
                      <a:r>
                        <a:rPr lang="en-US" sz="1000" u="none" strike="noStrike" dirty="0">
                          <a:solidFill>
                            <a:schemeClr val="tx1"/>
                          </a:solidFill>
                          <a:effectLst/>
                        </a:rPr>
                        <a:t>Diabetic/Asthmatic/High Utilizer</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Person living w/ DM/asthma/4</a:t>
                      </a:r>
                      <a:r>
                        <a:rPr lang="en-US" sz="1000" u="none" strike="noStrike" baseline="0" dirty="0">
                          <a:solidFill>
                            <a:schemeClr val="tx1"/>
                          </a:solidFill>
                          <a:effectLst/>
                        </a:rPr>
                        <a:t> </a:t>
                      </a:r>
                      <a:r>
                        <a:rPr lang="en-US" sz="1000" u="none" strike="noStrike" baseline="0" dirty="0" err="1">
                          <a:solidFill>
                            <a:schemeClr val="tx1"/>
                          </a:solidFill>
                          <a:effectLst/>
                        </a:rPr>
                        <a:t>inpt</a:t>
                      </a:r>
                      <a:r>
                        <a:rPr lang="en-US" sz="1000" u="none" strike="noStrike" baseline="0" dirty="0">
                          <a:solidFill>
                            <a:schemeClr val="tx1"/>
                          </a:solidFill>
                          <a:effectLst/>
                        </a:rPr>
                        <a:t> stays in past 6 </a:t>
                      </a:r>
                      <a:r>
                        <a:rPr lang="en-US" sz="1000" u="none" strike="noStrike" baseline="0" dirty="0" err="1">
                          <a:solidFill>
                            <a:schemeClr val="tx1"/>
                          </a:solidFill>
                          <a:effectLst/>
                        </a:rPr>
                        <a:t>mo</a:t>
                      </a:r>
                      <a:endParaRPr lang="en-US" sz="1000" b="1" i="0" u="none" strike="noStrike" dirty="0" err="1">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68314765"/>
                  </a:ext>
                </a:extLst>
              </a:tr>
              <a:tr h="217783">
                <a:tc>
                  <a:txBody>
                    <a:bodyPr/>
                    <a:lstStyle/>
                    <a:p>
                      <a:pPr algn="ctr" fontAlgn="b"/>
                      <a:r>
                        <a:rPr lang="en-US" sz="1000" u="none" strike="noStrike" dirty="0">
                          <a:solidFill>
                            <a:schemeClr val="tx1"/>
                          </a:solidFill>
                          <a:effectLst/>
                        </a:rPr>
                        <a:t>HIV (+) male/female</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males/female living with HIV</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26407050"/>
                  </a:ext>
                </a:extLst>
              </a:tr>
              <a:tr h="232301">
                <a:tc>
                  <a:txBody>
                    <a:bodyPr/>
                    <a:lstStyle/>
                    <a:p>
                      <a:pPr algn="ctr" fontAlgn="b"/>
                      <a:r>
                        <a:rPr lang="en-US" sz="1000" u="none" strike="noStrike" dirty="0">
                          <a:solidFill>
                            <a:schemeClr val="tx1"/>
                          </a:solidFill>
                          <a:effectLst/>
                        </a:rPr>
                        <a:t>w/c-bound/handicapped/disabled/special needs</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mobilizes w/ a wheelchair,  person with a disability</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53334925"/>
                  </a:ext>
                </a:extLst>
              </a:tr>
              <a:tr h="232301">
                <a:tc>
                  <a:txBody>
                    <a:bodyPr/>
                    <a:lstStyle/>
                    <a:p>
                      <a:pPr algn="ctr" fontAlgn="b"/>
                      <a:r>
                        <a:rPr lang="en-US" sz="1000" b="1" u="none" strike="noStrike" dirty="0">
                          <a:solidFill>
                            <a:srgbClr val="FF0000"/>
                          </a:solidFill>
                          <a:effectLst/>
                        </a:rPr>
                        <a:t>Victim</a:t>
                      </a:r>
                      <a:r>
                        <a:rPr lang="en-US" sz="1000" u="none" strike="noStrike" dirty="0">
                          <a:solidFill>
                            <a:schemeClr val="tx1"/>
                          </a:solidFill>
                          <a:effectLst/>
                        </a:rPr>
                        <a:t> of sexual violence, sexually abused female</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Survivor of sexual violence</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1000087"/>
                  </a:ext>
                </a:extLst>
              </a:tr>
              <a:tr h="217783">
                <a:tc>
                  <a:txBody>
                    <a:bodyPr/>
                    <a:lstStyle/>
                    <a:p>
                      <a:pPr algn="ctr" fontAlgn="b"/>
                      <a:r>
                        <a:rPr lang="en-US" sz="1000" u="none" strike="noStrike" dirty="0">
                          <a:solidFill>
                            <a:schemeClr val="tx1"/>
                          </a:solidFill>
                          <a:effectLst/>
                        </a:rPr>
                        <a:t>Mentally ill patient, schizophrenic male</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Has a history of schizophrenia</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24753043"/>
                  </a:ext>
                </a:extLst>
              </a:tr>
              <a:tr h="217783">
                <a:tc>
                  <a:txBody>
                    <a:bodyPr/>
                    <a:lstStyle/>
                    <a:p>
                      <a:pPr algn="ctr" fontAlgn="b"/>
                      <a:r>
                        <a:rPr lang="en-US" sz="1000" b="1" u="none" strike="noStrike" dirty="0">
                          <a:solidFill>
                            <a:srgbClr val="FF0000"/>
                          </a:solidFill>
                          <a:effectLst/>
                        </a:rPr>
                        <a:t>Suffering</a:t>
                      </a:r>
                      <a:r>
                        <a:rPr lang="en-US" sz="1000" u="none" strike="noStrike" dirty="0">
                          <a:solidFill>
                            <a:schemeClr val="tx1"/>
                          </a:solidFill>
                          <a:effectLst/>
                        </a:rPr>
                        <a:t> from</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Living with</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18033008"/>
                  </a:ext>
                </a:extLst>
              </a:tr>
              <a:tr h="214611">
                <a:tc>
                  <a:txBody>
                    <a:bodyPr/>
                    <a:lstStyle/>
                    <a:p>
                      <a:pPr algn="ctr" fontAlgn="b"/>
                      <a:r>
                        <a:rPr lang="en-US" sz="1000" b="1" u="none" strike="noStrike" dirty="0">
                          <a:solidFill>
                            <a:srgbClr val="FF0000"/>
                          </a:solidFill>
                          <a:effectLst/>
                        </a:rPr>
                        <a:t>Convict</a:t>
                      </a:r>
                      <a:endParaRPr lang="en-US" sz="1000" b="1" i="0" u="none" strike="noStrike" dirty="0">
                        <a:solidFill>
                          <a:srgbClr val="FF0000"/>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Person who served time in jail for a crime</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4428678"/>
                  </a:ext>
                </a:extLst>
              </a:tr>
              <a:tr h="243226">
                <a:tc>
                  <a:txBody>
                    <a:bodyPr/>
                    <a:lstStyle/>
                    <a:p>
                      <a:pPr algn="ctr" fontAlgn="b"/>
                      <a:r>
                        <a:rPr lang="en-US" sz="1000" u="none" strike="noStrike" dirty="0">
                          <a:solidFill>
                            <a:schemeClr val="tx1"/>
                          </a:solidFill>
                          <a:effectLst/>
                        </a:rPr>
                        <a:t>Sex trade worker</a:t>
                      </a:r>
                      <a:endParaRPr lang="en-US" sz="1000" b="0"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u="none" strike="noStrike" dirty="0">
                          <a:solidFill>
                            <a:schemeClr val="tx1"/>
                          </a:solidFill>
                          <a:effectLst/>
                        </a:rPr>
                        <a:t>Person who works in sex trade/exchanges sex for $ </a:t>
                      </a:r>
                      <a:endParaRPr lang="en-US" sz="1000" b="1" i="0" u="none" strike="noStrike" dirty="0">
                        <a:solidFill>
                          <a:schemeClr val="tx1"/>
                        </a:solidFill>
                        <a:effectLst/>
                        <a:latin typeface="Calibri" panose="020F0502020204030204" pitchFamily="34" charset="0"/>
                      </a:endParaRPr>
                    </a:p>
                  </a:txBody>
                  <a:tcPr marL="3261" marR="3261" marT="326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47326669"/>
                  </a:ext>
                </a:extLst>
              </a:tr>
            </a:tbl>
          </a:graphicData>
        </a:graphic>
      </p:graphicFrame>
      <p:sp>
        <p:nvSpPr>
          <p:cNvPr id="5" name="TextBox 4">
            <a:extLst>
              <a:ext uri="{FF2B5EF4-FFF2-40B4-BE49-F238E27FC236}">
                <a16:creationId xmlns:a16="http://schemas.microsoft.com/office/drawing/2014/main" id="{3C5E5B64-0475-4EE4-9574-1E952F5F1F70}"/>
              </a:ext>
            </a:extLst>
          </p:cNvPr>
          <p:cNvSpPr txBox="1"/>
          <p:nvPr/>
        </p:nvSpPr>
        <p:spPr>
          <a:xfrm>
            <a:off x="2447526" y="6037135"/>
            <a:ext cx="5257800" cy="623248"/>
          </a:xfrm>
          <a:prstGeom prst="rect">
            <a:avLst/>
          </a:prstGeom>
          <a:noFill/>
        </p:spPr>
        <p:txBody>
          <a:bodyPr wrap="square" lIns="68580" tIns="34290" rIns="68580" bIns="34290" rtlCol="0" anchor="t">
            <a:spAutoFit/>
          </a:bodyPr>
          <a:lstStyle/>
          <a:p>
            <a:endParaRPr lang="en-US" sz="1200" dirty="0">
              <a:solidFill>
                <a:schemeClr val="bg1">
                  <a:lumMod val="95000"/>
                </a:schemeClr>
              </a:solidFill>
              <a:hlinkClick r:id="rId3" invalidUrl="http:///"/>
            </a:endParaRPr>
          </a:p>
          <a:p>
            <a:r>
              <a:rPr lang="en-US" sz="1050" u="sng" dirty="0">
                <a:solidFill>
                  <a:srgbClr val="92D050"/>
                </a:solidFill>
                <a:hlinkClick r:id="rId4">
                  <a:extLst>
                    <a:ext uri="{A12FA001-AC4F-418D-AE19-62706E023703}">
                      <ahyp:hlinkClr xmlns:ahyp="http://schemas.microsoft.com/office/drawing/2018/hyperlinkcolor" val="tx"/>
                    </a:ext>
                  </a:extLst>
                </a:hlinkClick>
              </a:rPr>
              <a:t>Style-Guide-for-Inclusive-Language_Dec-2017.pdf (dcfpi.org)</a:t>
            </a:r>
            <a:endParaRPr lang="en-US" sz="1050" u="sng" dirty="0">
              <a:solidFill>
                <a:srgbClr val="92D050"/>
              </a:solidFill>
              <a:latin typeface="Calibri" panose="020F0502020204030204" pitchFamily="34" charset="0"/>
            </a:endParaRPr>
          </a:p>
          <a:p>
            <a:endParaRPr lang="en-US" sz="1350" dirty="0">
              <a:solidFill>
                <a:srgbClr val="7030A0"/>
              </a:solidFill>
            </a:endParaRPr>
          </a:p>
        </p:txBody>
      </p:sp>
      <p:sp>
        <p:nvSpPr>
          <p:cNvPr id="3" name="TextBox 2"/>
          <p:cNvSpPr txBox="1"/>
          <p:nvPr/>
        </p:nvSpPr>
        <p:spPr>
          <a:xfrm>
            <a:off x="1024454" y="6233343"/>
            <a:ext cx="1491034" cy="230832"/>
          </a:xfrm>
          <a:prstGeom prst="rect">
            <a:avLst/>
          </a:prstGeom>
          <a:noFill/>
        </p:spPr>
        <p:txBody>
          <a:bodyPr wrap="square" lIns="68580" tIns="34290" rIns="68580" bIns="34290" rtlCol="0" anchor="t">
            <a:spAutoFit/>
          </a:bodyPr>
          <a:lstStyle/>
          <a:p>
            <a:r>
              <a:rPr lang="en-US" sz="1050" i="1" dirty="0"/>
              <a:t>Additional Resource:</a:t>
            </a:r>
          </a:p>
        </p:txBody>
      </p:sp>
    </p:spTree>
    <p:extLst>
      <p:ext uri="{BB962C8B-B14F-4D97-AF65-F5344CB8AC3E}">
        <p14:creationId xmlns:p14="http://schemas.microsoft.com/office/powerpoint/2010/main" val="278154696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dical Respite Directory | National Health Care for the Homeless Council">
            <a:extLst>
              <a:ext uri="{FF2B5EF4-FFF2-40B4-BE49-F238E27FC236}">
                <a16:creationId xmlns:a16="http://schemas.microsoft.com/office/drawing/2014/main" id="{2A889918-2579-B9B0-9D4C-536ADA0F0A4E}"/>
              </a:ext>
            </a:extLst>
          </p:cNvPr>
          <p:cNvPicPr>
            <a:picLocks noChangeAspect="1"/>
          </p:cNvPicPr>
          <p:nvPr/>
        </p:nvPicPr>
        <p:blipFill>
          <a:blip r:embed="rId2"/>
          <a:stretch>
            <a:fillRect/>
          </a:stretch>
        </p:blipFill>
        <p:spPr>
          <a:xfrm>
            <a:off x="504195" y="1456749"/>
            <a:ext cx="8135610" cy="4281756"/>
          </a:xfrm>
          <a:prstGeom prst="rect">
            <a:avLst/>
          </a:prstGeom>
        </p:spPr>
      </p:pic>
      <p:sp>
        <p:nvSpPr>
          <p:cNvPr id="3" name="TextBox 2">
            <a:extLst>
              <a:ext uri="{FF2B5EF4-FFF2-40B4-BE49-F238E27FC236}">
                <a16:creationId xmlns:a16="http://schemas.microsoft.com/office/drawing/2014/main" id="{55849DD5-83A4-B5DF-510F-D9FBCF532CDE}"/>
              </a:ext>
            </a:extLst>
          </p:cNvPr>
          <p:cNvSpPr txBox="1"/>
          <p:nvPr/>
        </p:nvSpPr>
        <p:spPr>
          <a:xfrm>
            <a:off x="648730" y="432487"/>
            <a:ext cx="5346335" cy="584775"/>
          </a:xfrm>
          <a:prstGeom prst="rect">
            <a:avLst/>
          </a:prstGeom>
          <a:noFill/>
        </p:spPr>
        <p:txBody>
          <a:bodyPr wrap="none" rtlCol="0">
            <a:spAutoFit/>
          </a:bodyPr>
          <a:lstStyle/>
          <a:p>
            <a:r>
              <a:rPr lang="en-US" sz="3200" dirty="0"/>
              <a:t>Medical Respite Programs</a:t>
            </a:r>
          </a:p>
        </p:txBody>
      </p:sp>
    </p:spTree>
    <p:extLst>
      <p:ext uri="{BB962C8B-B14F-4D97-AF65-F5344CB8AC3E}">
        <p14:creationId xmlns:p14="http://schemas.microsoft.com/office/powerpoint/2010/main" val="705471379"/>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383" name="Picture 101382">
            <a:extLst>
              <a:ext uri="{FF2B5EF4-FFF2-40B4-BE49-F238E27FC236}">
                <a16:creationId xmlns:a16="http://schemas.microsoft.com/office/drawing/2014/main" id="{F1B8F9CB-890B-4CB8-B503-188A763E2F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3027759" cy="4188315"/>
          </a:xfrm>
          <a:prstGeom prst="rect">
            <a:avLst/>
          </a:prstGeom>
        </p:spPr>
      </p:pic>
      <p:pic>
        <p:nvPicPr>
          <p:cNvPr id="101385" name="Picture 101384">
            <a:extLst>
              <a:ext uri="{FF2B5EF4-FFF2-40B4-BE49-F238E27FC236}">
                <a16:creationId xmlns:a16="http://schemas.microsoft.com/office/drawing/2014/main" id="{AA632AB4-3837-4FD0-8B62-0A18B573F4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101387" name="Oval 101386">
            <a:extLst>
              <a:ext uri="{FF2B5EF4-FFF2-40B4-BE49-F238E27FC236}">
                <a16:creationId xmlns:a16="http://schemas.microsoft.com/office/drawing/2014/main" id="{C393B4A7-6ABF-423D-A762-3CDB4897A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01389" name="Picture 101388">
            <a:extLst>
              <a:ext uri="{FF2B5EF4-FFF2-40B4-BE49-F238E27FC236}">
                <a16:creationId xmlns:a16="http://schemas.microsoft.com/office/drawing/2014/main" id="{9CD2319A-6FA9-4EFB-9EDF-7304467425E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101391" name="Picture 101390">
            <a:extLst>
              <a:ext uri="{FF2B5EF4-FFF2-40B4-BE49-F238E27FC236}">
                <a16:creationId xmlns:a16="http://schemas.microsoft.com/office/drawing/2014/main" id="{D1692A93-3514-4486-8B67-CCA4E0259B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01393" name="Rectangle 101392">
            <a:extLst>
              <a:ext uri="{FF2B5EF4-FFF2-40B4-BE49-F238E27FC236}">
                <a16:creationId xmlns:a16="http://schemas.microsoft.com/office/drawing/2014/main" id="{01AD250C-F2EA-449F-9B14-DF5BB674C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1395" name="Rectangle 101394">
            <a:extLst>
              <a:ext uri="{FF2B5EF4-FFF2-40B4-BE49-F238E27FC236}">
                <a16:creationId xmlns:a16="http://schemas.microsoft.com/office/drawing/2014/main" id="{47AEA421-5F29-4BA7-9360-2501B5987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1397" name="Freeform 7">
            <a:extLst>
              <a:ext uri="{FF2B5EF4-FFF2-40B4-BE49-F238E27FC236}">
                <a16:creationId xmlns:a16="http://schemas.microsoft.com/office/drawing/2014/main" id="{9348F0CB-4904-4DEF-BDD4-ADEC2DCC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4"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a:solidFill>
                <a:schemeClr val="tx1"/>
              </a:solidFill>
            </a:endParaRPr>
          </a:p>
        </p:txBody>
      </p:sp>
      <p:sp>
        <p:nvSpPr>
          <p:cNvPr id="3" name="Title 2"/>
          <p:cNvSpPr>
            <a:spLocks noGrp="1"/>
          </p:cNvSpPr>
          <p:nvPr>
            <p:ph type="title" idx="4294967295"/>
          </p:nvPr>
        </p:nvSpPr>
        <p:spPr>
          <a:xfrm>
            <a:off x="462801" y="382347"/>
            <a:ext cx="6939116" cy="1016654"/>
          </a:xfrm>
        </p:spPr>
        <p:txBody>
          <a:bodyPr vert="horz" lIns="91440" tIns="45720" rIns="91440" bIns="45720" rtlCol="0" anchor="t">
            <a:normAutofit fontScale="90000"/>
          </a:bodyPr>
          <a:lstStyle/>
          <a:p>
            <a:pPr defTabSz="457200"/>
            <a:r>
              <a:rPr lang="en-US">
                <a:solidFill>
                  <a:srgbClr val="FF6600"/>
                </a:solidFill>
              </a:rPr>
              <a:t>Edward Thomas House Medical Respite Program</a:t>
            </a:r>
          </a:p>
        </p:txBody>
      </p:sp>
      <p:sp>
        <p:nvSpPr>
          <p:cNvPr id="101399" name="Rectangle 101398">
            <a:extLst>
              <a:ext uri="{FF2B5EF4-FFF2-40B4-BE49-F238E27FC236}">
                <a16:creationId xmlns:a16="http://schemas.microsoft.com/office/drawing/2014/main" id="{1583E1B8-79B3-49BB-8704-58E4AB1AF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1401" name="Freeform: Shape 101400">
            <a:extLst>
              <a:ext uri="{FF2B5EF4-FFF2-40B4-BE49-F238E27FC236}">
                <a16:creationId xmlns:a16="http://schemas.microsoft.com/office/drawing/2014/main" id="{7BB34D5F-2B87-438E-8236-69C6068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7"/>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sp>
      <p:pic>
        <p:nvPicPr>
          <p:cNvPr id="27652" name="Picture 2"/>
          <p:cNvPicPr>
            <a:picLocks noChangeAspect="1" noChangeArrowheads="1"/>
          </p:cNvPicPr>
          <p:nvPr/>
        </p:nvPicPr>
        <p:blipFill>
          <a:blip r:embed="rId7"/>
          <a:srcRect/>
          <a:stretch>
            <a:fillRect/>
          </a:stretch>
        </p:blipFill>
        <p:spPr>
          <a:xfrm>
            <a:off x="1988799" y="3444840"/>
            <a:ext cx="1611956" cy="1666726"/>
          </a:xfrm>
          <a:prstGeom prst="rect">
            <a:avLst/>
          </a:prstGeom>
          <a:ln>
            <a:solidFill>
              <a:schemeClr val="tx2"/>
            </a:solidFill>
          </a:ln>
        </p:spPr>
      </p:pic>
      <p:sp>
        <p:nvSpPr>
          <p:cNvPr id="101378" name="Slide Number Placeholder 3"/>
          <p:cNvSpPr txBox="1">
            <a:spLocks noGrp="1"/>
          </p:cNvSpPr>
          <p:nvPr/>
        </p:nvSpPr>
        <p:spPr bwMode="auto">
          <a:xfrm>
            <a:off x="6770839" y="6073829"/>
            <a:ext cx="407947" cy="140704"/>
          </a:xfrm>
          <a:prstGeom prst="rect">
            <a:avLst/>
          </a:prstGeom>
          <a:noFill/>
          <a:ln>
            <a:miter lim="800000"/>
            <a:headEnd/>
            <a:tailEnd/>
          </a:ln>
        </p:spPr>
        <p:txBody>
          <a:bodyPr lIns="0" tIns="0" anchor="b"/>
          <a:lstStyle/>
          <a:p>
            <a:pPr algn="r" defTabSz="914400">
              <a:defRPr/>
            </a:pPr>
            <a:endParaRPr lang="en-US" sz="1200">
              <a:solidFill>
                <a:srgbClr val="7C6316"/>
              </a:solidFill>
              <a:latin typeface="+mn-lt"/>
            </a:endParaRPr>
          </a:p>
        </p:txBody>
      </p:sp>
      <p:pic>
        <p:nvPicPr>
          <p:cNvPr id="27653" name="Picture 7"/>
          <p:cNvPicPr>
            <a:picLocks noChangeAspect="1"/>
          </p:cNvPicPr>
          <p:nvPr/>
        </p:nvPicPr>
        <p:blipFill>
          <a:blip r:embed="rId8"/>
          <a:srcRect/>
          <a:stretch>
            <a:fillRect/>
          </a:stretch>
        </p:blipFill>
        <p:spPr bwMode="auto">
          <a:xfrm>
            <a:off x="4035142" y="4426933"/>
            <a:ext cx="2004793" cy="1497693"/>
          </a:xfrm>
          <a:prstGeom prst="rect">
            <a:avLst/>
          </a:prstGeom>
          <a:noFill/>
          <a:ln w="9525">
            <a:solidFill>
              <a:schemeClr val="tx2"/>
            </a:solidFill>
            <a:miter lim="800000"/>
            <a:headEnd/>
            <a:tailEnd/>
          </a:ln>
        </p:spPr>
      </p:pic>
      <p:sp>
        <p:nvSpPr>
          <p:cNvPr id="27654" name="TextBox 4"/>
          <p:cNvSpPr txBox="1">
            <a:spLocks noChangeArrowheads="1"/>
          </p:cNvSpPr>
          <p:nvPr/>
        </p:nvSpPr>
        <p:spPr bwMode="auto">
          <a:xfrm>
            <a:off x="1966135" y="5174835"/>
            <a:ext cx="1586459" cy="255776"/>
          </a:xfrm>
          <a:prstGeom prst="rect">
            <a:avLst/>
          </a:prstGeom>
          <a:noFill/>
          <a:ln w="9525">
            <a:noFill/>
            <a:miter lim="800000"/>
            <a:headEnd/>
            <a:tailEnd/>
          </a:ln>
        </p:spPr>
        <p:txBody>
          <a:bodyPr>
            <a:spAutoFit/>
          </a:bodyPr>
          <a:lstStyle/>
          <a:p>
            <a:pPr algn="ctr" defTabSz="539496">
              <a:spcAft>
                <a:spcPts val="600"/>
              </a:spcAft>
            </a:pPr>
            <a:r>
              <a:rPr lang="en-US" sz="1062" b="1" kern="1200">
                <a:solidFill>
                  <a:schemeClr val="tx2"/>
                </a:solidFill>
                <a:latin typeface="+mn-lt"/>
                <a:ea typeface="+mn-ea"/>
                <a:cs typeface="Arial" charset="0"/>
              </a:rPr>
              <a:t>3 exam rooms</a:t>
            </a:r>
            <a:endParaRPr lang="en-US" b="1">
              <a:solidFill>
                <a:schemeClr val="tx2"/>
              </a:solidFill>
              <a:cs typeface="Arial" charset="0"/>
            </a:endParaRPr>
          </a:p>
        </p:txBody>
      </p:sp>
      <p:sp>
        <p:nvSpPr>
          <p:cNvPr id="27655" name="TextBox 10"/>
          <p:cNvSpPr txBox="1">
            <a:spLocks noChangeArrowheads="1"/>
          </p:cNvSpPr>
          <p:nvPr/>
        </p:nvSpPr>
        <p:spPr bwMode="auto">
          <a:xfrm>
            <a:off x="5909619" y="4349499"/>
            <a:ext cx="1269167" cy="419217"/>
          </a:xfrm>
          <a:prstGeom prst="rect">
            <a:avLst/>
          </a:prstGeom>
          <a:noFill/>
          <a:ln w="9525">
            <a:noFill/>
            <a:miter lim="800000"/>
            <a:headEnd/>
            <a:tailEnd/>
          </a:ln>
        </p:spPr>
        <p:txBody>
          <a:bodyPr>
            <a:spAutoFit/>
          </a:bodyPr>
          <a:lstStyle/>
          <a:p>
            <a:pPr algn="ctr" defTabSz="539496">
              <a:spcAft>
                <a:spcPts val="600"/>
              </a:spcAft>
            </a:pPr>
            <a:r>
              <a:rPr lang="en-US" sz="1062" b="1" kern="1200">
                <a:solidFill>
                  <a:schemeClr val="tx2"/>
                </a:solidFill>
                <a:latin typeface="+mn-lt"/>
                <a:ea typeface="+mn-ea"/>
                <a:cs typeface="Arial" charset="0"/>
              </a:rPr>
              <a:t>Common </a:t>
            </a:r>
            <a:br>
              <a:rPr lang="en-US" sz="1062" b="1" kern="1200">
                <a:solidFill>
                  <a:schemeClr val="tx2"/>
                </a:solidFill>
                <a:latin typeface="+mn-lt"/>
                <a:ea typeface="+mn-ea"/>
                <a:cs typeface="Arial" charset="0"/>
              </a:rPr>
            </a:br>
            <a:r>
              <a:rPr lang="en-US" sz="1062" b="1" kern="1200">
                <a:solidFill>
                  <a:schemeClr val="tx2"/>
                </a:solidFill>
                <a:latin typeface="+mn-lt"/>
                <a:ea typeface="+mn-ea"/>
                <a:cs typeface="Arial" charset="0"/>
              </a:rPr>
              <a:t>areas</a:t>
            </a:r>
            <a:endParaRPr lang="en-US" b="1">
              <a:solidFill>
                <a:schemeClr val="tx2"/>
              </a:solidFill>
              <a:cs typeface="Arial" charset="0"/>
            </a:endParaRPr>
          </a:p>
        </p:txBody>
      </p:sp>
      <p:pic>
        <p:nvPicPr>
          <p:cNvPr id="27656" name="Picture 3" descr="S:\CHS\COMMPART\Respite Expansion\Facility Design\JT Pics\Post Construction Pix\Community room 4.JPG"/>
          <p:cNvPicPr>
            <a:picLocks noChangeAspect="1" noChangeArrowheads="1"/>
          </p:cNvPicPr>
          <p:nvPr/>
        </p:nvPicPr>
        <p:blipFill>
          <a:blip r:embed="rId9"/>
          <a:srcRect/>
          <a:stretch>
            <a:fillRect/>
          </a:stretch>
        </p:blipFill>
        <p:spPr bwMode="auto">
          <a:xfrm>
            <a:off x="4006813" y="2810256"/>
            <a:ext cx="2025568" cy="1519413"/>
          </a:xfrm>
          <a:prstGeom prst="rect">
            <a:avLst/>
          </a:prstGeom>
          <a:noFill/>
          <a:ln w="9525">
            <a:noFill/>
            <a:miter lim="800000"/>
            <a:headEnd/>
            <a:tailEnd/>
          </a:ln>
        </p:spPr>
      </p:pic>
    </p:spTree>
    <p:extLst>
      <p:ext uri="{BB962C8B-B14F-4D97-AF65-F5344CB8AC3E}">
        <p14:creationId xmlns:p14="http://schemas.microsoft.com/office/powerpoint/2010/main" val="2185063905"/>
      </p:ext>
    </p:extLst>
  </p:cSld>
  <p:clrMapOvr>
    <a:overrideClrMapping bg1="lt1" tx1="dk1" bg2="lt2" tx2="dk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735.JPG">
            <a:extLst>
              <a:ext uri="{FF2B5EF4-FFF2-40B4-BE49-F238E27FC236}">
                <a16:creationId xmlns:a16="http://schemas.microsoft.com/office/drawing/2014/main" id="{F25BA1E6-E717-4262-B8CD-18301BFA81E6}"/>
              </a:ext>
            </a:extLst>
          </p:cNvPr>
          <p:cNvPicPr>
            <a:picLocks noChangeAspect="1"/>
          </p:cNvPicPr>
          <p:nvPr/>
        </p:nvPicPr>
        <p:blipFill>
          <a:blip r:embed="rId3"/>
          <a:srcRect/>
          <a:stretch>
            <a:fillRect/>
          </a:stretch>
        </p:blipFill>
        <p:spPr bwMode="auto">
          <a:xfrm>
            <a:off x="1752600" y="1314450"/>
            <a:ext cx="5638800" cy="4229100"/>
          </a:xfrm>
          <a:prstGeom prst="rect">
            <a:avLst/>
          </a:prstGeom>
          <a:noFill/>
          <a:ln w="9525">
            <a:noFill/>
            <a:miter lim="800000"/>
            <a:headEnd/>
            <a:tailEnd/>
          </a:ln>
        </p:spPr>
      </p:pic>
      <p:sp>
        <p:nvSpPr>
          <p:cNvPr id="3" name="TextBox 2"/>
          <p:cNvSpPr txBox="1"/>
          <p:nvPr/>
        </p:nvSpPr>
        <p:spPr>
          <a:xfrm>
            <a:off x="1752600" y="5716104"/>
            <a:ext cx="5793574" cy="323165"/>
          </a:xfrm>
          <a:prstGeom prst="rect">
            <a:avLst/>
          </a:prstGeom>
          <a:noFill/>
        </p:spPr>
        <p:txBody>
          <a:bodyPr wrap="none" rtlCol="0">
            <a:spAutoFit/>
          </a:bodyPr>
          <a:lstStyle/>
          <a:p>
            <a:pPr defTabSz="342900"/>
            <a:r>
              <a:rPr lang="en-US" sz="1500" dirty="0">
                <a:solidFill>
                  <a:srgbClr val="FF6600"/>
                </a:solidFill>
                <a:latin typeface="Century Gothic" panose="020B0502020202020204"/>
              </a:rPr>
              <a:t>34 beds, 3 beds/room + BR, 4 handicapped rooms (12 beds)</a:t>
            </a:r>
          </a:p>
        </p:txBody>
      </p:sp>
    </p:spTree>
    <p:extLst>
      <p:ext uri="{BB962C8B-B14F-4D97-AF65-F5344CB8AC3E}">
        <p14:creationId xmlns:p14="http://schemas.microsoft.com/office/powerpoint/2010/main" val="310961769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CBF6-223D-777E-A359-79447AA1F7C0}"/>
              </a:ext>
            </a:extLst>
          </p:cNvPr>
          <p:cNvSpPr>
            <a:spLocks noGrp="1"/>
          </p:cNvSpPr>
          <p:nvPr>
            <p:ph type="title"/>
          </p:nvPr>
        </p:nvSpPr>
        <p:spPr/>
        <p:txBody>
          <a:bodyPr/>
          <a:lstStyle/>
          <a:p>
            <a:r>
              <a:rPr lang="en-US" dirty="0">
                <a:solidFill>
                  <a:srgbClr val="FF6600"/>
                </a:solidFill>
              </a:rPr>
              <a:t>Medical Respite Services</a:t>
            </a:r>
          </a:p>
        </p:txBody>
      </p:sp>
      <p:sp>
        <p:nvSpPr>
          <p:cNvPr id="3" name="Content Placeholder 2">
            <a:extLst>
              <a:ext uri="{FF2B5EF4-FFF2-40B4-BE49-F238E27FC236}">
                <a16:creationId xmlns:a16="http://schemas.microsoft.com/office/drawing/2014/main" id="{FDC32526-631F-00FB-FE49-A8E1295AE87B}"/>
              </a:ext>
            </a:extLst>
          </p:cNvPr>
          <p:cNvSpPr>
            <a:spLocks noGrp="1"/>
          </p:cNvSpPr>
          <p:nvPr>
            <p:ph idx="1"/>
          </p:nvPr>
        </p:nvSpPr>
        <p:spPr>
          <a:xfrm>
            <a:off x="784452" y="1750184"/>
            <a:ext cx="6711654" cy="4195481"/>
          </a:xfrm>
        </p:spPr>
        <p:txBody>
          <a:bodyPr/>
          <a:lstStyle/>
          <a:p>
            <a:r>
              <a:rPr lang="en-US" dirty="0">
                <a:solidFill>
                  <a:schemeClr val="accent1"/>
                </a:solidFill>
              </a:rPr>
              <a:t>Short-term care for acute illnesses/injuries</a:t>
            </a:r>
          </a:p>
          <a:p>
            <a:r>
              <a:rPr lang="en-US" dirty="0">
                <a:solidFill>
                  <a:schemeClr val="accent1"/>
                </a:solidFill>
              </a:rPr>
              <a:t>Goals:</a:t>
            </a:r>
          </a:p>
          <a:p>
            <a:pPr lvl="1"/>
            <a:r>
              <a:rPr lang="en-US" dirty="0">
                <a:solidFill>
                  <a:srgbClr val="92D050"/>
                </a:solidFill>
              </a:rPr>
              <a:t>Resolution of Acute Process</a:t>
            </a:r>
          </a:p>
          <a:p>
            <a:pPr lvl="1"/>
            <a:r>
              <a:rPr lang="en-US" dirty="0">
                <a:solidFill>
                  <a:srgbClr val="92D050"/>
                </a:solidFill>
              </a:rPr>
              <a:t>Window of opportunity for long-term impacts</a:t>
            </a:r>
          </a:p>
          <a:p>
            <a:pPr lvl="1"/>
            <a:r>
              <a:rPr lang="en-US" dirty="0">
                <a:solidFill>
                  <a:srgbClr val="92D050"/>
                </a:solidFill>
              </a:rPr>
              <a:t>Decrease Utilization</a:t>
            </a:r>
          </a:p>
          <a:p>
            <a:r>
              <a:rPr lang="en-US" dirty="0">
                <a:solidFill>
                  <a:schemeClr val="accent1"/>
                </a:solidFill>
              </a:rPr>
              <a:t>Services</a:t>
            </a:r>
          </a:p>
          <a:p>
            <a:pPr lvl="1"/>
            <a:r>
              <a:rPr lang="en-US" dirty="0">
                <a:solidFill>
                  <a:srgbClr val="92D050"/>
                </a:solidFill>
              </a:rPr>
              <a:t>RN &amp; Provider care</a:t>
            </a:r>
          </a:p>
          <a:p>
            <a:pPr lvl="1"/>
            <a:r>
              <a:rPr lang="en-US" dirty="0">
                <a:solidFill>
                  <a:srgbClr val="92D050"/>
                </a:solidFill>
              </a:rPr>
              <a:t>Case management (MH, SUD, </a:t>
            </a:r>
            <a:r>
              <a:rPr lang="en-US" dirty="0" err="1">
                <a:solidFill>
                  <a:srgbClr val="92D050"/>
                </a:solidFill>
              </a:rPr>
              <a:t>dispo</a:t>
            </a:r>
            <a:r>
              <a:rPr lang="en-US" dirty="0">
                <a:solidFill>
                  <a:srgbClr val="92D050"/>
                </a:solidFill>
              </a:rPr>
              <a:t> planning)</a:t>
            </a:r>
          </a:p>
          <a:p>
            <a:pPr lvl="1"/>
            <a:r>
              <a:rPr lang="en-US" dirty="0">
                <a:solidFill>
                  <a:srgbClr val="92D050"/>
                </a:solidFill>
              </a:rPr>
              <a:t>Establish Medical Home</a:t>
            </a:r>
          </a:p>
          <a:p>
            <a:pPr lvl="1"/>
            <a:r>
              <a:rPr lang="en-US" dirty="0">
                <a:solidFill>
                  <a:srgbClr val="92D050"/>
                </a:solidFill>
              </a:rPr>
              <a:t>Connect to long-term services</a:t>
            </a:r>
          </a:p>
          <a:p>
            <a:pPr lvl="1"/>
            <a:endParaRPr lang="en-US" dirty="0"/>
          </a:p>
        </p:txBody>
      </p:sp>
    </p:spTree>
    <p:extLst>
      <p:ext uri="{BB962C8B-B14F-4D97-AF65-F5344CB8AC3E}">
        <p14:creationId xmlns:p14="http://schemas.microsoft.com/office/powerpoint/2010/main" val="3480419774"/>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eaLnBrk="1" hangingPunct="1"/>
            <a:r>
              <a:rPr lang="en-US" altLang="en-US" sz="3000" dirty="0">
                <a:solidFill>
                  <a:srgbClr val="FF6600"/>
                </a:solidFill>
                <a:ea typeface="ＭＳ Ｐゴシック" pitchFamily="34" charset="-128"/>
              </a:rPr>
              <a:t>Respite Admissions</a:t>
            </a:r>
          </a:p>
        </p:txBody>
      </p:sp>
      <p:sp>
        <p:nvSpPr>
          <p:cNvPr id="14339" name="Rectangle 3"/>
          <p:cNvSpPr>
            <a:spLocks noGrp="1" noChangeArrowheads="1"/>
          </p:cNvSpPr>
          <p:nvPr>
            <p:ph idx="1"/>
          </p:nvPr>
        </p:nvSpPr>
        <p:spPr>
          <a:xfrm>
            <a:off x="1447800" y="1657347"/>
            <a:ext cx="6874476" cy="3543305"/>
          </a:xfrm>
        </p:spPr>
        <p:txBody>
          <a:bodyPr>
            <a:normAutofit/>
          </a:bodyPr>
          <a:lstStyle/>
          <a:p>
            <a:pPr eaLnBrk="1" hangingPunct="1"/>
            <a:r>
              <a:rPr lang="en-US" altLang="en-US" sz="1800" dirty="0">
                <a:solidFill>
                  <a:schemeClr val="accent1"/>
                </a:solidFill>
                <a:ea typeface="ＭＳ Ｐゴシック" pitchFamily="34" charset="-128"/>
              </a:rPr>
              <a:t>Wounds:  Abscesses, ulcers, frostbite, burns, post-op </a:t>
            </a:r>
          </a:p>
          <a:p>
            <a:pPr eaLnBrk="1" hangingPunct="1"/>
            <a:r>
              <a:rPr lang="en-US" altLang="en-US" sz="1800" dirty="0">
                <a:solidFill>
                  <a:schemeClr val="accent1"/>
                </a:solidFill>
                <a:ea typeface="ＭＳ Ｐゴシック" pitchFamily="34" charset="-128"/>
              </a:rPr>
              <a:t>Extended </a:t>
            </a:r>
            <a:r>
              <a:rPr lang="en-US" altLang="en-US" sz="1800" dirty="0">
                <a:solidFill>
                  <a:schemeClr val="accent1"/>
                </a:solidFill>
                <a:latin typeface="Calibri" panose="020F0502020204030204" pitchFamily="34" charset="0"/>
                <a:ea typeface="ＭＳ Ｐゴシック" pitchFamily="34" charset="-128"/>
                <a:cs typeface="Calibri" panose="020F0502020204030204" pitchFamily="34" charset="0"/>
              </a:rPr>
              <a:t>Antibiotics</a:t>
            </a:r>
            <a:r>
              <a:rPr lang="en-US" altLang="en-US" sz="1800" dirty="0">
                <a:solidFill>
                  <a:schemeClr val="accent1"/>
                </a:solidFill>
                <a:ea typeface="ＭＳ Ｐゴシック" pitchFamily="34" charset="-128"/>
              </a:rPr>
              <a:t> (IV and Oral)</a:t>
            </a:r>
          </a:p>
          <a:p>
            <a:pPr lvl="1"/>
            <a:r>
              <a:rPr lang="en-US" altLang="en-US" dirty="0">
                <a:solidFill>
                  <a:srgbClr val="92D050"/>
                </a:solidFill>
                <a:ea typeface="ＭＳ Ｐゴシック" pitchFamily="34" charset="-128"/>
              </a:rPr>
              <a:t>Endocarditis, epidural abscesses, septic arthritis</a:t>
            </a:r>
          </a:p>
          <a:p>
            <a:r>
              <a:rPr lang="en-US" altLang="en-US" sz="1800" dirty="0">
                <a:solidFill>
                  <a:schemeClr val="accent1"/>
                </a:solidFill>
                <a:ea typeface="ＭＳ Ｐゴシック" pitchFamily="34" charset="-128"/>
              </a:rPr>
              <a:t>Cancer Rx:  Radiation/Chemotherapy</a:t>
            </a:r>
          </a:p>
          <a:p>
            <a:r>
              <a:rPr lang="en-US" altLang="en-US" sz="1800" dirty="0">
                <a:solidFill>
                  <a:schemeClr val="accent1"/>
                </a:solidFill>
                <a:ea typeface="ＭＳ Ｐゴシック" pitchFamily="34" charset="-128"/>
              </a:rPr>
              <a:t>Hospice/Palliative Care</a:t>
            </a:r>
          </a:p>
          <a:p>
            <a:r>
              <a:rPr lang="en-US" altLang="en-US" sz="1800" dirty="0">
                <a:solidFill>
                  <a:schemeClr val="accent1"/>
                </a:solidFill>
                <a:ea typeface="ＭＳ Ｐゴシック" pitchFamily="34" charset="-128"/>
              </a:rPr>
              <a:t>Elective procedures</a:t>
            </a:r>
          </a:p>
          <a:p>
            <a:pPr lvl="1"/>
            <a:r>
              <a:rPr lang="en-US" altLang="en-US" dirty="0">
                <a:solidFill>
                  <a:srgbClr val="92D050"/>
                </a:solidFill>
                <a:ea typeface="ＭＳ Ｐゴシック" pitchFamily="34" charset="-128"/>
              </a:rPr>
              <a:t>Colonoscopy, ambulatory surgery</a:t>
            </a:r>
          </a:p>
          <a:p>
            <a:endParaRPr lang="en-US" altLang="en-US" sz="2100" dirty="0">
              <a:ea typeface="ＭＳ Ｐゴシック" pitchFamily="34" charset="-128"/>
            </a:endParaRPr>
          </a:p>
          <a:p>
            <a:pPr eaLnBrk="1" hangingPunct="1"/>
            <a:endParaRPr lang="en-US" altLang="en-US" dirty="0">
              <a:ea typeface="ＭＳ Ｐゴシック" pitchFamily="34" charset="-128"/>
            </a:endParaRPr>
          </a:p>
          <a:p>
            <a:pPr lvl="1" eaLnBrk="1" hangingPunct="1">
              <a:buFontTx/>
              <a:buNone/>
            </a:pPr>
            <a:endParaRPr lang="en-US" altLang="en-US" dirty="0">
              <a:ea typeface="ＭＳ Ｐゴシック" pitchFamily="34" charset="-128"/>
            </a:endParaRPr>
          </a:p>
          <a:p>
            <a:pPr lvl="1"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61370357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3EB65E-2E92-74FB-9D94-852476205E09}"/>
              </a:ext>
            </a:extLst>
          </p:cNvPr>
          <p:cNvPicPr>
            <a:picLocks noChangeAspect="1"/>
          </p:cNvPicPr>
          <p:nvPr/>
        </p:nvPicPr>
        <p:blipFill>
          <a:blip r:embed="rId3"/>
          <a:stretch>
            <a:fillRect/>
          </a:stretch>
        </p:blipFill>
        <p:spPr>
          <a:xfrm>
            <a:off x="600374" y="1066800"/>
            <a:ext cx="7943252" cy="4868445"/>
          </a:xfrm>
          <a:prstGeom prst="rect">
            <a:avLst/>
          </a:prstGeom>
        </p:spPr>
      </p:pic>
      <p:sp>
        <p:nvSpPr>
          <p:cNvPr id="4" name="TextBox 3">
            <a:extLst>
              <a:ext uri="{FF2B5EF4-FFF2-40B4-BE49-F238E27FC236}">
                <a16:creationId xmlns:a16="http://schemas.microsoft.com/office/drawing/2014/main" id="{7A055D9A-D6F2-146D-105D-C27D1698CF10}"/>
              </a:ext>
            </a:extLst>
          </p:cNvPr>
          <p:cNvSpPr txBox="1"/>
          <p:nvPr/>
        </p:nvSpPr>
        <p:spPr>
          <a:xfrm>
            <a:off x="762000" y="6248400"/>
            <a:ext cx="7611379" cy="338554"/>
          </a:xfrm>
          <a:prstGeom prst="rect">
            <a:avLst/>
          </a:prstGeom>
          <a:noFill/>
        </p:spPr>
        <p:txBody>
          <a:bodyPr wrap="none" rtlCol="0">
            <a:spAutoFit/>
          </a:bodyPr>
          <a:lstStyle/>
          <a:p>
            <a:r>
              <a:rPr lang="en-US" sz="1600" i="1"/>
              <a:t>Annual Homelessness Assessment Report to Congress, 2023—National Data</a:t>
            </a:r>
          </a:p>
        </p:txBody>
      </p:sp>
    </p:spTree>
    <p:extLst>
      <p:ext uri="{BB962C8B-B14F-4D97-AF65-F5344CB8AC3E}">
        <p14:creationId xmlns:p14="http://schemas.microsoft.com/office/powerpoint/2010/main" val="4061604589"/>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84710" y="452718"/>
            <a:ext cx="7821090" cy="1400530"/>
          </a:xfrm>
        </p:spPr>
        <p:txBody>
          <a:bodyPr>
            <a:normAutofit/>
          </a:bodyPr>
          <a:lstStyle/>
          <a:p>
            <a:pPr algn="ctr" eaLnBrk="1" hangingPunct="1"/>
            <a:r>
              <a:rPr lang="en-US" altLang="en-US" sz="4000" dirty="0">
                <a:solidFill>
                  <a:srgbClr val="FF6600"/>
                </a:solidFill>
                <a:ea typeface="ＭＳ Ｐゴシック" pitchFamily="34" charset="-128"/>
                <a:cs typeface="Calibri" panose="020F0502020204030204" pitchFamily="34" charset="0"/>
              </a:rPr>
              <a:t>Respite</a:t>
            </a:r>
            <a:r>
              <a:rPr lang="en-US" altLang="en-US" sz="4000" dirty="0">
                <a:solidFill>
                  <a:srgbClr val="FF6600"/>
                </a:solidFill>
                <a:ea typeface="ＭＳ Ｐゴシック" pitchFamily="34" charset="-128"/>
              </a:rPr>
              <a:t> Admissions </a:t>
            </a:r>
            <a:br>
              <a:rPr lang="en-US" altLang="en-US" sz="4000" dirty="0">
                <a:solidFill>
                  <a:srgbClr val="FF6600"/>
                </a:solidFill>
                <a:ea typeface="ＭＳ Ｐゴシック" pitchFamily="34" charset="-128"/>
              </a:rPr>
            </a:br>
            <a:r>
              <a:rPr lang="en-US" altLang="en-US" sz="3200" dirty="0">
                <a:solidFill>
                  <a:srgbClr val="92D050"/>
                </a:solidFill>
                <a:ea typeface="ＭＳ Ｐゴシック" pitchFamily="34" charset="-128"/>
              </a:rPr>
              <a:t>You Might Not Think of</a:t>
            </a:r>
          </a:p>
        </p:txBody>
      </p:sp>
      <p:sp>
        <p:nvSpPr>
          <p:cNvPr id="15363" name="Rectangle 3"/>
          <p:cNvSpPr>
            <a:spLocks noGrp="1" noChangeArrowheads="1"/>
          </p:cNvSpPr>
          <p:nvPr>
            <p:ph idx="1"/>
          </p:nvPr>
        </p:nvSpPr>
        <p:spPr>
          <a:xfrm>
            <a:off x="656573" y="2415746"/>
            <a:ext cx="7649227" cy="4195481"/>
          </a:xfrm>
        </p:spPr>
        <p:txBody>
          <a:bodyPr>
            <a:normAutofit/>
          </a:bodyPr>
          <a:lstStyle/>
          <a:p>
            <a:r>
              <a:rPr lang="en-US" altLang="en-US" sz="2600" dirty="0">
                <a:solidFill>
                  <a:schemeClr val="accent1"/>
                </a:solidFill>
                <a:ea typeface="ＭＳ Ｐゴシック" pitchFamily="34" charset="-128"/>
                <a:cs typeface="Calibri" panose="020F0502020204030204" pitchFamily="34" charset="0"/>
              </a:rPr>
              <a:t>Diagnostic</a:t>
            </a:r>
            <a:r>
              <a:rPr lang="en-US" altLang="en-US" sz="2600" dirty="0">
                <a:solidFill>
                  <a:schemeClr val="accent1"/>
                </a:solidFill>
                <a:ea typeface="ＭＳ Ｐゴシック" pitchFamily="34" charset="-128"/>
              </a:rPr>
              <a:t> evaluation if disenfranchised</a:t>
            </a:r>
          </a:p>
          <a:p>
            <a:pPr eaLnBrk="1" hangingPunct="1"/>
            <a:r>
              <a:rPr lang="en-US" altLang="en-US" sz="2800" dirty="0">
                <a:solidFill>
                  <a:schemeClr val="accent1"/>
                </a:solidFill>
                <a:ea typeface="ＭＳ Ｐゴシック" pitchFamily="34" charset="-128"/>
              </a:rPr>
              <a:t>High Utilization Admissions</a:t>
            </a:r>
          </a:p>
          <a:p>
            <a:pPr eaLnBrk="1" hangingPunct="1"/>
            <a:r>
              <a:rPr lang="en-US" altLang="en-US" sz="2800" dirty="0">
                <a:solidFill>
                  <a:schemeClr val="accent1"/>
                </a:solidFill>
                <a:ea typeface="ＭＳ Ｐゴシック" pitchFamily="34" charset="-128"/>
              </a:rPr>
              <a:t>ED to Respite direct admits (prioritized)</a:t>
            </a:r>
          </a:p>
          <a:p>
            <a:pPr eaLnBrk="1" hangingPunct="1"/>
            <a:r>
              <a:rPr lang="en-US" altLang="en-US" sz="2800" dirty="0">
                <a:solidFill>
                  <a:schemeClr val="accent1"/>
                </a:solidFill>
                <a:ea typeface="ＭＳ Ｐゴシック" pitchFamily="34" charset="-128"/>
              </a:rPr>
              <a:t>Clinic to respite (averted admission)</a:t>
            </a:r>
          </a:p>
          <a:p>
            <a:r>
              <a:rPr lang="en-US" altLang="en-US" sz="2800" dirty="0">
                <a:solidFill>
                  <a:schemeClr val="accent1"/>
                </a:solidFill>
                <a:ea typeface="ＭＳ Ｐゴシック" pitchFamily="34" charset="-128"/>
              </a:rPr>
              <a:t>SNF to Respite Protocol</a:t>
            </a:r>
          </a:p>
          <a:p>
            <a:pPr eaLnBrk="1" hangingPunct="1"/>
            <a:endParaRPr lang="en-US" altLang="en-US" sz="2800" dirty="0">
              <a:ea typeface="ＭＳ Ｐゴシック" pitchFamily="34" charset="-128"/>
            </a:endParaRPr>
          </a:p>
        </p:txBody>
      </p:sp>
    </p:spTree>
    <p:extLst>
      <p:ext uri="{BB962C8B-B14F-4D97-AF65-F5344CB8AC3E}">
        <p14:creationId xmlns:p14="http://schemas.microsoft.com/office/powerpoint/2010/main" val="42492844"/>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B24C8-630A-5BD8-895B-49DFA43D2D2A}"/>
              </a:ext>
            </a:extLst>
          </p:cNvPr>
          <p:cNvSpPr>
            <a:spLocks noGrp="1"/>
          </p:cNvSpPr>
          <p:nvPr>
            <p:ph type="title"/>
          </p:nvPr>
        </p:nvSpPr>
        <p:spPr>
          <a:xfrm>
            <a:off x="381000" y="152400"/>
            <a:ext cx="7440090" cy="1400530"/>
          </a:xfrm>
        </p:spPr>
        <p:txBody>
          <a:bodyPr/>
          <a:lstStyle/>
          <a:p>
            <a:r>
              <a:rPr lang="en-US" dirty="0">
                <a:solidFill>
                  <a:srgbClr val="FF6600"/>
                </a:solidFill>
              </a:rPr>
              <a:t>29-yo M, new renal failure </a:t>
            </a:r>
            <a:r>
              <a:rPr lang="en-US" dirty="0">
                <a:solidFill>
                  <a:schemeClr val="accent4">
                    <a:lumMod val="60000"/>
                    <a:lumOff val="40000"/>
                  </a:schemeClr>
                </a:solidFill>
              </a:rPr>
              <a:t>Viable Interventions</a:t>
            </a:r>
          </a:p>
        </p:txBody>
      </p:sp>
      <p:sp>
        <p:nvSpPr>
          <p:cNvPr id="3" name="Content Placeholder 2">
            <a:extLst>
              <a:ext uri="{FF2B5EF4-FFF2-40B4-BE49-F238E27FC236}">
                <a16:creationId xmlns:a16="http://schemas.microsoft.com/office/drawing/2014/main" id="{3CB06DA5-E6A4-6408-50D2-9247E5D54A15}"/>
              </a:ext>
            </a:extLst>
          </p:cNvPr>
          <p:cNvSpPr>
            <a:spLocks noGrp="1"/>
          </p:cNvSpPr>
          <p:nvPr>
            <p:ph idx="1"/>
          </p:nvPr>
        </p:nvSpPr>
        <p:spPr>
          <a:xfrm>
            <a:off x="827700" y="1600201"/>
            <a:ext cx="6711654" cy="4648206"/>
          </a:xfrm>
        </p:spPr>
        <p:txBody>
          <a:bodyPr>
            <a:normAutofit fontScale="92500"/>
          </a:bodyPr>
          <a:lstStyle/>
          <a:p>
            <a:r>
              <a:rPr lang="en-US" dirty="0">
                <a:solidFill>
                  <a:schemeClr val="accent1"/>
                </a:solidFill>
              </a:rPr>
              <a:t>Admit to Medical Respite to support dialysis transition</a:t>
            </a:r>
          </a:p>
          <a:p>
            <a:r>
              <a:rPr lang="en-US" dirty="0">
                <a:solidFill>
                  <a:srgbClr val="92D050"/>
                </a:solidFill>
              </a:rPr>
              <a:t>Support independence in medication management</a:t>
            </a:r>
          </a:p>
          <a:p>
            <a:r>
              <a:rPr lang="en-US" dirty="0">
                <a:solidFill>
                  <a:schemeClr val="accent1"/>
                </a:solidFill>
              </a:rPr>
              <a:t>Stabilize on medications for opioid use disorder</a:t>
            </a:r>
          </a:p>
          <a:p>
            <a:r>
              <a:rPr lang="en-US" dirty="0">
                <a:solidFill>
                  <a:srgbClr val="92D050"/>
                </a:solidFill>
              </a:rPr>
              <a:t>If methadone, advocate for carries/delivery</a:t>
            </a:r>
          </a:p>
          <a:p>
            <a:r>
              <a:rPr lang="en-US" dirty="0">
                <a:solidFill>
                  <a:schemeClr val="accent1"/>
                </a:solidFill>
              </a:rPr>
              <a:t>Connect to outreach case manager</a:t>
            </a:r>
          </a:p>
          <a:p>
            <a:r>
              <a:rPr lang="en-US" dirty="0">
                <a:solidFill>
                  <a:srgbClr val="92D050"/>
                </a:solidFill>
              </a:rPr>
              <a:t>Connect to Homeless Palliative Care team</a:t>
            </a:r>
          </a:p>
          <a:p>
            <a:r>
              <a:rPr lang="en-US" dirty="0">
                <a:solidFill>
                  <a:schemeClr val="accent1"/>
                </a:solidFill>
              </a:rPr>
              <a:t>Facilitate engagement with a primary care provider</a:t>
            </a:r>
          </a:p>
          <a:p>
            <a:r>
              <a:rPr lang="en-US" dirty="0">
                <a:solidFill>
                  <a:srgbClr val="92D050"/>
                </a:solidFill>
              </a:rPr>
              <a:t>Care coordination with dialysis SW</a:t>
            </a:r>
          </a:p>
          <a:p>
            <a:r>
              <a:rPr lang="en-US" dirty="0">
                <a:solidFill>
                  <a:schemeClr val="accent1"/>
                </a:solidFill>
              </a:rPr>
              <a:t>Secure a telephone</a:t>
            </a:r>
          </a:p>
          <a:p>
            <a:r>
              <a:rPr lang="en-US" dirty="0">
                <a:solidFill>
                  <a:srgbClr val="92D050"/>
                </a:solidFill>
              </a:rPr>
              <a:t>Transition to a shelter with embedded medical support</a:t>
            </a:r>
          </a:p>
        </p:txBody>
      </p:sp>
    </p:spTree>
    <p:extLst>
      <p:ext uri="{BB962C8B-B14F-4D97-AF65-F5344CB8AC3E}">
        <p14:creationId xmlns:p14="http://schemas.microsoft.com/office/powerpoint/2010/main" val="1735126999"/>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980C12D4-9B1B-4871-8634-A6CD8951DED3" descr="BFDDEE9F-A2E0-49A7-9669-EBDAE01707CB@am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7905750"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416627"/>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85253-8D45-4EE3-83B6-C235D744DAB4}"/>
              </a:ext>
            </a:extLst>
          </p:cNvPr>
          <p:cNvSpPr>
            <a:spLocks noGrp="1"/>
          </p:cNvSpPr>
          <p:nvPr>
            <p:ph type="title"/>
          </p:nvPr>
        </p:nvSpPr>
        <p:spPr/>
        <p:txBody>
          <a:bodyPr/>
          <a:lstStyle/>
          <a:p>
            <a:pPr algn="ctr"/>
            <a:r>
              <a:rPr lang="en-US">
                <a:solidFill>
                  <a:srgbClr val="FF6600"/>
                </a:solidFill>
              </a:rPr>
              <a:t>Resources</a:t>
            </a:r>
          </a:p>
        </p:txBody>
      </p:sp>
      <p:sp>
        <p:nvSpPr>
          <p:cNvPr id="3" name="Content Placeholder 2">
            <a:extLst>
              <a:ext uri="{FF2B5EF4-FFF2-40B4-BE49-F238E27FC236}">
                <a16:creationId xmlns:a16="http://schemas.microsoft.com/office/drawing/2014/main" id="{92B81EEC-72E6-4177-B087-F7B85B8D8034}"/>
              </a:ext>
            </a:extLst>
          </p:cNvPr>
          <p:cNvSpPr>
            <a:spLocks noGrp="1"/>
          </p:cNvSpPr>
          <p:nvPr>
            <p:ph idx="1"/>
          </p:nvPr>
        </p:nvSpPr>
        <p:spPr>
          <a:xfrm>
            <a:off x="656573" y="1447800"/>
            <a:ext cx="6711654" cy="4195481"/>
          </a:xfrm>
          <a:solidFill>
            <a:schemeClr val="bg2"/>
          </a:solidFill>
        </p:spPr>
        <p:txBody>
          <a:bodyPr>
            <a:normAutofit/>
          </a:bodyPr>
          <a:lstStyle/>
          <a:p>
            <a:r>
              <a:rPr lang="en-US">
                <a:solidFill>
                  <a:srgbClr val="92D050"/>
                </a:solidFill>
                <a:hlinkClick r:id="rId3">
                  <a:extLst>
                    <a:ext uri="{A12FA001-AC4F-418D-AE19-62706E023703}">
                      <ahyp:hlinkClr xmlns:ahyp="http://schemas.microsoft.com/office/drawing/2018/hyperlinkcolor" val="tx"/>
                    </a:ext>
                  </a:extLst>
                </a:hlinkClick>
              </a:rPr>
              <a:t>Adapted Clinical Guidelines | National Health Care for the Homeless Council (nhchc.org)</a:t>
            </a:r>
            <a:endParaRPr lang="en-US">
              <a:solidFill>
                <a:srgbClr val="92D050"/>
              </a:solidFill>
            </a:endParaRPr>
          </a:p>
          <a:p>
            <a:pPr lvl="1"/>
            <a:r>
              <a:rPr lang="en-US">
                <a:solidFill>
                  <a:srgbClr val="92D050"/>
                </a:solidFill>
              </a:rPr>
              <a:t>Guidelines available for DM, asthma, TBI, end of life care and more</a:t>
            </a:r>
          </a:p>
          <a:p>
            <a:r>
              <a:rPr lang="en-US">
                <a:solidFill>
                  <a:srgbClr val="92D050"/>
                </a:solidFill>
                <a:hlinkClick r:id="rId4">
                  <a:extLst>
                    <a:ext uri="{A12FA001-AC4F-418D-AE19-62706E023703}">
                      <ahyp:hlinkClr xmlns:ahyp="http://schemas.microsoft.com/office/drawing/2018/hyperlinkcolor" val="tx"/>
                    </a:ext>
                  </a:extLst>
                </a:hlinkClick>
              </a:rPr>
              <a:t>Health Care for Homeless Women | ACOG</a:t>
            </a:r>
            <a:endParaRPr lang="en-US">
              <a:solidFill>
                <a:srgbClr val="92D050"/>
              </a:solidFill>
            </a:endParaRPr>
          </a:p>
          <a:p>
            <a:r>
              <a:rPr lang="en-US">
                <a:solidFill>
                  <a:srgbClr val="92D050"/>
                </a:solidFill>
              </a:rPr>
              <a:t>Harm reduction resources for safer use:</a:t>
            </a:r>
          </a:p>
          <a:p>
            <a:pPr marL="0" indent="0">
              <a:buNone/>
            </a:pPr>
            <a:r>
              <a:rPr lang="en-US">
                <a:solidFill>
                  <a:srgbClr val="92D050"/>
                </a:solidFill>
                <a:hlinkClick r:id="rId5">
                  <a:extLst>
                    <a:ext uri="{A12FA001-AC4F-418D-AE19-62706E023703}">
                      <ahyp:hlinkClr xmlns:ahyp="http://schemas.microsoft.com/office/drawing/2018/hyperlinkcolor" val="tx"/>
                    </a:ext>
                  </a:extLst>
                </a:hlinkClick>
              </a:rPr>
              <a:t>https://depts.washington.edu/harrtlab/resources/</a:t>
            </a:r>
            <a:endParaRPr lang="en-US">
              <a:solidFill>
                <a:srgbClr val="92D050"/>
              </a:solidFill>
            </a:endParaRPr>
          </a:p>
          <a:p>
            <a:r>
              <a:rPr lang="en-US">
                <a:solidFill>
                  <a:srgbClr val="92D050"/>
                </a:solidFill>
                <a:hlinkClick r:id="rId6">
                  <a:extLst>
                    <a:ext uri="{A12FA001-AC4F-418D-AE19-62706E023703}">
                      <ahyp:hlinkClr xmlns:ahyp="http://schemas.microsoft.com/office/drawing/2018/hyperlinkcolor" val="tx"/>
                    </a:ext>
                  </a:extLst>
                </a:hlinkClick>
              </a:rPr>
              <a:t>Trauma Informed Care</a:t>
            </a:r>
            <a:endParaRPr lang="en-US">
              <a:solidFill>
                <a:srgbClr val="92D050"/>
              </a:solidFill>
            </a:endParaRPr>
          </a:p>
          <a:p>
            <a:pPr marL="0" indent="0">
              <a:buNone/>
            </a:pPr>
            <a:endParaRPr lang="en-US">
              <a:solidFill>
                <a:srgbClr val="92D050"/>
              </a:solidFill>
            </a:endParaRPr>
          </a:p>
          <a:p>
            <a:pPr marL="0" indent="0">
              <a:buNone/>
            </a:pPr>
            <a:endParaRPr lang="en-US">
              <a:solidFill>
                <a:srgbClr val="92D050"/>
              </a:solidFill>
            </a:endParaRPr>
          </a:p>
        </p:txBody>
      </p:sp>
    </p:spTree>
    <p:extLst>
      <p:ext uri="{BB962C8B-B14F-4D97-AF65-F5344CB8AC3E}">
        <p14:creationId xmlns:p14="http://schemas.microsoft.com/office/powerpoint/2010/main" val="417093772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2BE82-045F-C6A7-1EE7-4298B6A46A6D}"/>
              </a:ext>
            </a:extLst>
          </p:cNvPr>
          <p:cNvSpPr>
            <a:spLocks noGrp="1"/>
          </p:cNvSpPr>
          <p:nvPr>
            <p:ph type="title"/>
          </p:nvPr>
        </p:nvSpPr>
        <p:spPr/>
        <p:txBody>
          <a:bodyPr/>
          <a:lstStyle/>
          <a:p>
            <a:r>
              <a:rPr lang="en-US" dirty="0">
                <a:solidFill>
                  <a:srgbClr val="FF6600"/>
                </a:solidFill>
              </a:rPr>
              <a:t>Additional Slides for  Reference</a:t>
            </a:r>
          </a:p>
        </p:txBody>
      </p:sp>
    </p:spTree>
    <p:extLst>
      <p:ext uri="{BB962C8B-B14F-4D97-AF65-F5344CB8AC3E}">
        <p14:creationId xmlns:p14="http://schemas.microsoft.com/office/powerpoint/2010/main" val="2013652986"/>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6"/>
          <p:cNvSpPr>
            <a:spLocks noGrp="1"/>
          </p:cNvSpPr>
          <p:nvPr>
            <p:ph type="title"/>
          </p:nvPr>
        </p:nvSpPr>
        <p:spPr>
          <a:xfrm>
            <a:off x="457200" y="152400"/>
            <a:ext cx="8229600" cy="869211"/>
          </a:xfrm>
        </p:spPr>
        <p:txBody>
          <a:bodyPr/>
          <a:lstStyle/>
          <a:p>
            <a:pPr algn="ctr"/>
            <a:r>
              <a:rPr lang="en-US">
                <a:solidFill>
                  <a:srgbClr val="FF6600"/>
                </a:solidFill>
                <a:latin typeface="Calibri" charset="0"/>
              </a:rPr>
              <a:t>Attributable Inpatient Costs</a:t>
            </a:r>
          </a:p>
        </p:txBody>
      </p:sp>
      <p:sp>
        <p:nvSpPr>
          <p:cNvPr id="49154" name="Content Placeholder 7"/>
          <p:cNvSpPr>
            <a:spLocks noGrp="1"/>
          </p:cNvSpPr>
          <p:nvPr>
            <p:ph idx="1"/>
          </p:nvPr>
        </p:nvSpPr>
        <p:spPr>
          <a:xfrm>
            <a:off x="457200" y="1447800"/>
            <a:ext cx="8229600" cy="5029200"/>
          </a:xfrm>
        </p:spPr>
        <p:txBody>
          <a:bodyPr>
            <a:normAutofit/>
          </a:bodyPr>
          <a:lstStyle/>
          <a:p>
            <a:r>
              <a:rPr lang="en-US" b="1">
                <a:latin typeface="+mj-lt"/>
              </a:rPr>
              <a:t>Length of Stay:  </a:t>
            </a:r>
            <a:r>
              <a:rPr lang="en-US" sz="1600">
                <a:latin typeface="+mj-lt"/>
              </a:rPr>
              <a:t>Prospective, controlled admin data, n &gt; 90,000</a:t>
            </a:r>
            <a:r>
              <a:rPr lang="en-US" b="1">
                <a:latin typeface="+mj-lt"/>
              </a:rPr>
              <a:t> </a:t>
            </a:r>
            <a:r>
              <a:rPr lang="en-US" sz="1200" i="1">
                <a:latin typeface="+mj-lt"/>
              </a:rPr>
              <a:t>(Hwang, 2011)</a:t>
            </a:r>
          </a:p>
          <a:p>
            <a:pPr lvl="1"/>
            <a:r>
              <a:rPr lang="en-US" sz="2000">
                <a:latin typeface="+mj-lt"/>
              </a:rPr>
              <a:t>+ $2559/inpatient admit</a:t>
            </a:r>
          </a:p>
          <a:p>
            <a:pPr lvl="1"/>
            <a:r>
              <a:rPr lang="en-US" sz="2000">
                <a:latin typeface="+mj-lt"/>
              </a:rPr>
              <a:t>Med/</a:t>
            </a:r>
            <a:r>
              <a:rPr lang="en-US" sz="2000" err="1">
                <a:latin typeface="+mj-lt"/>
              </a:rPr>
              <a:t>Surg</a:t>
            </a:r>
            <a:r>
              <a:rPr lang="en-US" sz="2000">
                <a:latin typeface="+mj-lt"/>
              </a:rPr>
              <a:t> patients:  &gt; </a:t>
            </a:r>
            <a:r>
              <a:rPr lang="en-US" sz="2000" err="1">
                <a:latin typeface="+mj-lt"/>
              </a:rPr>
              <a:t>inpt</a:t>
            </a:r>
            <a:r>
              <a:rPr lang="en-US" sz="2000">
                <a:latin typeface="+mj-lt"/>
              </a:rPr>
              <a:t> days w/o acute care needs</a:t>
            </a:r>
          </a:p>
          <a:p>
            <a:pPr marL="274320" lvl="1" indent="-228600">
              <a:buClr>
                <a:schemeClr val="accent1"/>
              </a:buClr>
              <a:buFont typeface="Wingdings 2" pitchFamily="18" charset="2"/>
              <a:buChar char=""/>
            </a:pPr>
            <a:r>
              <a:rPr lang="en-US" b="1"/>
              <a:t>Discharge Delays:  </a:t>
            </a:r>
            <a:r>
              <a:rPr lang="en-US"/>
              <a:t>Urban Safety Net Hospital </a:t>
            </a:r>
            <a:r>
              <a:rPr lang="en-US" sz="1200" i="1"/>
              <a:t>(</a:t>
            </a:r>
            <a:r>
              <a:rPr lang="en-US" sz="1200" i="1" err="1"/>
              <a:t>Feigal</a:t>
            </a:r>
            <a:r>
              <a:rPr lang="en-US" sz="1200" i="1"/>
              <a:t>, 2014)</a:t>
            </a:r>
            <a:endParaRPr lang="en-US"/>
          </a:p>
          <a:p>
            <a:pPr lvl="1"/>
            <a:r>
              <a:rPr lang="en-US" sz="2000"/>
              <a:t>Mean discharge delay 8 days vs 4 days for controls</a:t>
            </a:r>
            <a:endParaRPr lang="en-US" b="1"/>
          </a:p>
          <a:p>
            <a:pPr marL="274320" lvl="1" indent="-228600">
              <a:buFont typeface="Wingdings 2" pitchFamily="18" charset="2"/>
              <a:buChar char=""/>
            </a:pPr>
            <a:r>
              <a:rPr lang="en-US" sz="1800" b="1"/>
              <a:t>Higher rates of Pt Directed Discharges (aka AMA) </a:t>
            </a:r>
            <a:r>
              <a:rPr lang="en-US" sz="1200"/>
              <a:t>(Saab, et al, 2016)</a:t>
            </a:r>
            <a:endParaRPr lang="en-US" sz="1200">
              <a:latin typeface="+mj-lt"/>
            </a:endParaRPr>
          </a:p>
          <a:p>
            <a:pPr marL="274320" lvl="1" indent="-228600">
              <a:buClr>
                <a:schemeClr val="accent1"/>
              </a:buClr>
              <a:buFont typeface="Wingdings 2" pitchFamily="18" charset="2"/>
              <a:buChar char=""/>
            </a:pPr>
            <a:r>
              <a:rPr lang="en-US" b="1"/>
              <a:t>Readmission Rate </a:t>
            </a:r>
            <a:r>
              <a:rPr lang="en-US" sz="1200" i="1"/>
              <a:t>(Doran, 2013)</a:t>
            </a:r>
            <a:endParaRPr lang="en-US">
              <a:latin typeface="+mj-lt"/>
            </a:endParaRPr>
          </a:p>
          <a:p>
            <a:pPr lvl="1"/>
            <a:r>
              <a:rPr lang="en-US" sz="2000">
                <a:latin typeface="+mj-lt"/>
              </a:rPr>
              <a:t>30 d readmission rate:  50.8%</a:t>
            </a:r>
          </a:p>
          <a:p>
            <a:pPr lvl="1"/>
            <a:r>
              <a:rPr lang="en-US" sz="2000">
                <a:latin typeface="+mj-lt"/>
              </a:rPr>
              <a:t>70.3%  readmit to ED/</a:t>
            </a:r>
            <a:r>
              <a:rPr lang="en-US" sz="2000" err="1">
                <a:latin typeface="+mj-lt"/>
              </a:rPr>
              <a:t>Inpt</a:t>
            </a:r>
            <a:r>
              <a:rPr lang="en-US" sz="2000">
                <a:latin typeface="+mj-lt"/>
              </a:rPr>
              <a:t>/</a:t>
            </a:r>
            <a:r>
              <a:rPr lang="en-US" sz="2000" err="1">
                <a:latin typeface="+mj-lt"/>
              </a:rPr>
              <a:t>Obs</a:t>
            </a:r>
            <a:r>
              <a:rPr lang="en-US" sz="2000">
                <a:latin typeface="+mj-lt"/>
              </a:rPr>
              <a:t> status</a:t>
            </a:r>
          </a:p>
          <a:p>
            <a:pPr lvl="1"/>
            <a:r>
              <a:rPr lang="en-US" sz="2000">
                <a:latin typeface="+mj-lt"/>
              </a:rPr>
              <a:t>74.8% readmissions within 2 </a:t>
            </a:r>
            <a:r>
              <a:rPr lang="en-US" sz="2000" err="1">
                <a:latin typeface="+mj-lt"/>
              </a:rPr>
              <a:t>wks</a:t>
            </a:r>
            <a:r>
              <a:rPr lang="en-US" sz="2000">
                <a:latin typeface="+mj-lt"/>
              </a:rPr>
              <a:t> of discharge</a:t>
            </a:r>
          </a:p>
          <a:p>
            <a:pPr marL="0" indent="0">
              <a:buNone/>
            </a:pPr>
            <a:endParaRPr lang="en-US">
              <a:latin typeface="+mj-lt"/>
            </a:endParaRPr>
          </a:p>
          <a:p>
            <a:pPr lvl="1"/>
            <a:endParaRPr lang="en-US" sz="2000">
              <a:latin typeface="+mj-lt"/>
            </a:endParaRPr>
          </a:p>
        </p:txBody>
      </p:sp>
    </p:spTree>
    <p:extLst>
      <p:ext uri="{BB962C8B-B14F-4D97-AF65-F5344CB8AC3E}">
        <p14:creationId xmlns:p14="http://schemas.microsoft.com/office/powerpoint/2010/main" val="3353653246"/>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B4FFD-50C1-1C7B-F491-0D1621A3E6A1}"/>
              </a:ext>
            </a:extLst>
          </p:cNvPr>
          <p:cNvSpPr txBox="1"/>
          <p:nvPr/>
        </p:nvSpPr>
        <p:spPr>
          <a:xfrm>
            <a:off x="609600" y="6096000"/>
            <a:ext cx="6485686" cy="307777"/>
          </a:xfrm>
          <a:prstGeom prst="rect">
            <a:avLst/>
          </a:prstGeom>
          <a:noFill/>
        </p:spPr>
        <p:txBody>
          <a:bodyPr wrap="none" rtlCol="0">
            <a:spAutoFit/>
          </a:bodyPr>
          <a:lstStyle/>
          <a:p>
            <a:r>
              <a:rPr lang="en-US" sz="1400" b="0" i="1">
                <a:effectLst/>
                <a:latin typeface="Open Sans" panose="020B0606030504020204" pitchFamily="34" charset="0"/>
              </a:rPr>
              <a:t>MMWR </a:t>
            </a:r>
            <a:r>
              <a:rPr lang="en-US" sz="1400" b="0" i="1" err="1">
                <a:effectLst/>
                <a:latin typeface="Open Sans" panose="020B0606030504020204" pitchFamily="34" charset="0"/>
              </a:rPr>
              <a:t>Morb</a:t>
            </a:r>
            <a:r>
              <a:rPr lang="en-US" sz="1400" b="0" i="1">
                <a:effectLst/>
                <a:latin typeface="Open Sans" panose="020B0606030504020204" pitchFamily="34" charset="0"/>
              </a:rPr>
              <a:t> Mortal </a:t>
            </a:r>
            <a:r>
              <a:rPr lang="en-US" sz="1400" b="0" i="1" err="1">
                <a:effectLst/>
                <a:latin typeface="Open Sans" panose="020B0606030504020204" pitchFamily="34" charset="0"/>
              </a:rPr>
              <a:t>Wkly</a:t>
            </a:r>
            <a:r>
              <a:rPr lang="en-US" sz="1400" b="0" i="1">
                <a:effectLst/>
                <a:latin typeface="Open Sans" panose="020B0606030504020204" pitchFamily="34" charset="0"/>
              </a:rPr>
              <a:t> Rep 2023;72:115, Rate of ED Visits by Homeless Status</a:t>
            </a:r>
            <a:endParaRPr lang="en-US" sz="1400" i="1"/>
          </a:p>
        </p:txBody>
      </p:sp>
      <p:pic>
        <p:nvPicPr>
          <p:cNvPr id="4" name="Picture 3">
            <a:extLst>
              <a:ext uri="{FF2B5EF4-FFF2-40B4-BE49-F238E27FC236}">
                <a16:creationId xmlns:a16="http://schemas.microsoft.com/office/drawing/2014/main" id="{8380414D-DDDF-3938-29DC-9D62907082B8}"/>
              </a:ext>
            </a:extLst>
          </p:cNvPr>
          <p:cNvPicPr>
            <a:picLocks noChangeAspect="1"/>
          </p:cNvPicPr>
          <p:nvPr/>
        </p:nvPicPr>
        <p:blipFill>
          <a:blip r:embed="rId3"/>
          <a:stretch>
            <a:fillRect/>
          </a:stretch>
        </p:blipFill>
        <p:spPr>
          <a:xfrm>
            <a:off x="609600" y="609600"/>
            <a:ext cx="8001000" cy="5309076"/>
          </a:xfrm>
          <a:prstGeom prst="rect">
            <a:avLst/>
          </a:prstGeom>
        </p:spPr>
      </p:pic>
    </p:spTree>
    <p:extLst>
      <p:ext uri="{BB962C8B-B14F-4D97-AF65-F5344CB8AC3E}">
        <p14:creationId xmlns:p14="http://schemas.microsoft.com/office/powerpoint/2010/main" val="2995229246"/>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FC60F-22CA-B27F-759A-F8F0BEBA3FD7}"/>
              </a:ext>
            </a:extLst>
          </p:cNvPr>
          <p:cNvPicPr>
            <a:picLocks noChangeAspect="1"/>
          </p:cNvPicPr>
          <p:nvPr/>
        </p:nvPicPr>
        <p:blipFill>
          <a:blip r:embed="rId2"/>
          <a:stretch>
            <a:fillRect/>
          </a:stretch>
        </p:blipFill>
        <p:spPr>
          <a:xfrm>
            <a:off x="521495" y="1504396"/>
            <a:ext cx="8101009" cy="3849207"/>
          </a:xfrm>
          <a:prstGeom prst="rect">
            <a:avLst/>
          </a:prstGeom>
        </p:spPr>
      </p:pic>
      <p:sp>
        <p:nvSpPr>
          <p:cNvPr id="4" name="TextBox 3">
            <a:extLst>
              <a:ext uri="{FF2B5EF4-FFF2-40B4-BE49-F238E27FC236}">
                <a16:creationId xmlns:a16="http://schemas.microsoft.com/office/drawing/2014/main" id="{6FE1FE34-EFAA-2C88-E654-42BB71394988}"/>
              </a:ext>
            </a:extLst>
          </p:cNvPr>
          <p:cNvSpPr txBox="1"/>
          <p:nvPr/>
        </p:nvSpPr>
        <p:spPr>
          <a:xfrm>
            <a:off x="292257" y="6019800"/>
            <a:ext cx="8050602" cy="307777"/>
          </a:xfrm>
          <a:prstGeom prst="rect">
            <a:avLst/>
          </a:prstGeom>
          <a:noFill/>
        </p:spPr>
        <p:txBody>
          <a:bodyPr wrap="none" rtlCol="0">
            <a:spAutoFit/>
          </a:bodyPr>
          <a:lstStyle/>
          <a:p>
            <a:r>
              <a:rPr lang="en-US" sz="1400" i="1"/>
              <a:t>McConville, 2022 from CA Health Care Access &amp; Information hospital discharge data, 2019</a:t>
            </a:r>
          </a:p>
        </p:txBody>
      </p:sp>
    </p:spTree>
    <p:extLst>
      <p:ext uri="{BB962C8B-B14F-4D97-AF65-F5344CB8AC3E}">
        <p14:creationId xmlns:p14="http://schemas.microsoft.com/office/powerpoint/2010/main" val="1684479918"/>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05800" cy="685800"/>
          </a:xfrm>
        </p:spPr>
        <p:txBody>
          <a:bodyPr/>
          <a:lstStyle/>
          <a:p>
            <a:r>
              <a:rPr lang="en-US" sz="3400">
                <a:solidFill>
                  <a:schemeClr val="accent3"/>
                </a:solidFill>
              </a:rPr>
              <a:t>Medical Utilization</a:t>
            </a:r>
            <a:br>
              <a:rPr lang="en-US" sz="3600"/>
            </a:br>
            <a:r>
              <a:rPr lang="en-US" sz="3600"/>
              <a:t> </a:t>
            </a:r>
            <a:r>
              <a:rPr lang="en-US" sz="4000"/>
              <a:t> </a:t>
            </a:r>
            <a:r>
              <a:rPr lang="en-US" sz="2000"/>
              <a:t>1,165 insured homeless vs 1,165 controls</a:t>
            </a:r>
            <a:br>
              <a:rPr lang="en-US" sz="2000"/>
            </a:br>
            <a:r>
              <a:rPr lang="en-US" sz="2000"/>
              <a:t>Matched age, sex, low-income, 4.3 years</a:t>
            </a:r>
          </a:p>
        </p:txBody>
      </p:sp>
      <p:graphicFrame>
        <p:nvGraphicFramePr>
          <p:cNvPr id="5" name="Content Placeholder 4"/>
          <p:cNvGraphicFramePr>
            <a:graphicFrameLocks noGrp="1"/>
          </p:cNvGraphicFramePr>
          <p:nvPr>
            <p:ph idx="1"/>
          </p:nvPr>
        </p:nvGraphicFramePr>
        <p:xfrm>
          <a:off x="1796093" y="2133600"/>
          <a:ext cx="5715000" cy="23926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28600">
                  <a:extLst>
                    <a:ext uri="{9D8B030D-6E8A-4147-A177-3AD203B41FA5}">
                      <a16:colId xmlns:a16="http://schemas.microsoft.com/office/drawing/2014/main" val="20002"/>
                    </a:ext>
                  </a:extLst>
                </a:gridCol>
              </a:tblGrid>
              <a:tr h="370840">
                <a:tc>
                  <a:txBody>
                    <a:bodyPr/>
                    <a:lstStyle/>
                    <a:p>
                      <a:r>
                        <a:rPr lang="en-US"/>
                        <a:t>Utilization</a:t>
                      </a:r>
                    </a:p>
                  </a:txBody>
                  <a:tcPr>
                    <a:solidFill>
                      <a:schemeClr val="accent3"/>
                    </a:solidFill>
                  </a:tcPr>
                </a:tc>
                <a:tc>
                  <a:txBody>
                    <a:bodyPr/>
                    <a:lstStyle/>
                    <a:p>
                      <a:r>
                        <a:rPr lang="en-US"/>
                        <a:t>Homeless</a:t>
                      </a:r>
                    </a:p>
                  </a:txBody>
                  <a:tcPr>
                    <a:solidFill>
                      <a:schemeClr val="accent3"/>
                    </a:solidFill>
                  </a:tcPr>
                </a:tc>
                <a:tc>
                  <a:txBody>
                    <a:bodyPr/>
                    <a:lstStyle/>
                    <a:p>
                      <a:endParaRPr lang="en-US"/>
                    </a:p>
                  </a:txBody>
                  <a:tcPr>
                    <a:solidFill>
                      <a:schemeClr val="accent3"/>
                    </a:solidFill>
                  </a:tcPr>
                </a:tc>
                <a:extLst>
                  <a:ext uri="{0D108BD9-81ED-4DB2-BD59-A6C34878D82A}">
                    <a16:rowId xmlns:a16="http://schemas.microsoft.com/office/drawing/2014/main" val="10000"/>
                  </a:ext>
                </a:extLst>
              </a:tr>
              <a:tr h="370840">
                <a:tc>
                  <a:txBody>
                    <a:bodyPr/>
                    <a:lstStyle/>
                    <a:p>
                      <a:r>
                        <a:rPr lang="en-US"/>
                        <a:t>Single Men ED Visits</a:t>
                      </a:r>
                    </a:p>
                  </a:txBody>
                  <a:tcPr/>
                </a:tc>
                <a:tc>
                  <a:txBody>
                    <a:bodyPr/>
                    <a:lstStyle/>
                    <a:p>
                      <a:r>
                        <a:rPr lang="en-US"/>
                        <a:t>9.2 X higher</a:t>
                      </a: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a:t>Single</a:t>
                      </a:r>
                      <a:r>
                        <a:rPr lang="en-US" baseline="0"/>
                        <a:t> Women ED visits</a:t>
                      </a:r>
                      <a:endParaRPr lang="en-US"/>
                    </a:p>
                  </a:txBody>
                  <a:tcPr/>
                </a:tc>
                <a:tc>
                  <a:txBody>
                    <a:bodyPr/>
                    <a:lstStyle/>
                    <a:p>
                      <a:r>
                        <a:rPr lang="en-US"/>
                        <a:t>13.3 X higher</a:t>
                      </a:r>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a:t>Single Men Hosp. Rates</a:t>
                      </a:r>
                    </a:p>
                  </a:txBody>
                  <a:tcPr/>
                </a:tc>
                <a:tc>
                  <a:txBody>
                    <a:bodyPr/>
                    <a:lstStyle/>
                    <a:p>
                      <a:r>
                        <a:rPr lang="en-US"/>
                        <a:t>5.4 X higher</a:t>
                      </a:r>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a:t>Single Women</a:t>
                      </a:r>
                      <a:r>
                        <a:rPr lang="en-US" baseline="0"/>
                        <a:t> Hosp. Rates</a:t>
                      </a:r>
                      <a:endParaRPr lang="en-US"/>
                    </a:p>
                  </a:txBody>
                  <a:tcPr/>
                </a:tc>
                <a:tc>
                  <a:txBody>
                    <a:bodyPr/>
                    <a:lstStyle/>
                    <a:p>
                      <a:r>
                        <a:rPr lang="en-US"/>
                        <a:t>4.8 X higher</a:t>
                      </a:r>
                    </a:p>
                  </a:txBody>
                  <a:tcPr/>
                </a:tc>
                <a:tc>
                  <a:txBody>
                    <a:bodyPr/>
                    <a:lstStyle/>
                    <a:p>
                      <a:endParaRPr lang="en-US"/>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a:defRPr/>
            </a:pPr>
            <a:endParaRPr lang="en-US"/>
          </a:p>
        </p:txBody>
      </p:sp>
      <p:sp>
        <p:nvSpPr>
          <p:cNvPr id="6" name="Rectangle 5"/>
          <p:cNvSpPr/>
          <p:nvPr/>
        </p:nvSpPr>
        <p:spPr>
          <a:xfrm>
            <a:off x="7391477" y="5660345"/>
            <a:ext cx="1213730" cy="307777"/>
          </a:xfrm>
          <a:prstGeom prst="rect">
            <a:avLst/>
          </a:prstGeom>
        </p:spPr>
        <p:txBody>
          <a:bodyPr wrap="none">
            <a:spAutoFit/>
          </a:bodyPr>
          <a:lstStyle/>
          <a:p>
            <a:pPr>
              <a:defRPr/>
            </a:pPr>
            <a:r>
              <a:rPr lang="en-US" sz="1400" i="1"/>
              <a:t>Hwang, 2013</a:t>
            </a:r>
          </a:p>
        </p:txBody>
      </p:sp>
      <p:graphicFrame>
        <p:nvGraphicFramePr>
          <p:cNvPr id="3" name="Table 2"/>
          <p:cNvGraphicFramePr>
            <a:graphicFrameLocks noGrp="1"/>
          </p:cNvGraphicFramePr>
          <p:nvPr/>
        </p:nvGraphicFramePr>
        <p:xfrm>
          <a:off x="538793" y="4800600"/>
          <a:ext cx="8229600" cy="138176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r>
                        <a:rPr lang="en-US"/>
                        <a:t>Average Costs</a:t>
                      </a:r>
                    </a:p>
                  </a:txBody>
                  <a:tcPr>
                    <a:solidFill>
                      <a:schemeClr val="accent3"/>
                    </a:solidFill>
                  </a:tcPr>
                </a:tc>
                <a:tc>
                  <a:txBody>
                    <a:bodyPr/>
                    <a:lstStyle/>
                    <a:p>
                      <a:r>
                        <a:rPr lang="en-US"/>
                        <a:t>Homeless</a:t>
                      </a:r>
                    </a:p>
                  </a:txBody>
                  <a:tcPr>
                    <a:solidFill>
                      <a:schemeClr val="accent3"/>
                    </a:solidFill>
                  </a:tcPr>
                </a:tc>
                <a:tc>
                  <a:txBody>
                    <a:bodyPr/>
                    <a:lstStyle/>
                    <a:p>
                      <a:r>
                        <a:rPr lang="en-US"/>
                        <a:t>Non-Homeless Controls</a:t>
                      </a:r>
                    </a:p>
                  </a:txBody>
                  <a:tcPr>
                    <a:solidFill>
                      <a:schemeClr val="accent3"/>
                    </a:solidFill>
                  </a:tcPr>
                </a:tc>
                <a:extLst>
                  <a:ext uri="{0D108BD9-81ED-4DB2-BD59-A6C34878D82A}">
                    <a16:rowId xmlns:a16="http://schemas.microsoft.com/office/drawing/2014/main" val="10000"/>
                  </a:ext>
                </a:extLst>
              </a:tr>
              <a:tr h="370840">
                <a:tc>
                  <a:txBody>
                    <a:bodyPr/>
                    <a:lstStyle/>
                    <a:p>
                      <a:r>
                        <a:rPr lang="en-US"/>
                        <a:t>ED $/</a:t>
                      </a:r>
                      <a:r>
                        <a:rPr lang="en-US" err="1"/>
                        <a:t>yr</a:t>
                      </a:r>
                      <a:r>
                        <a:rPr lang="en-US"/>
                        <a:t>/person</a:t>
                      </a:r>
                    </a:p>
                  </a:txBody>
                  <a:tcPr/>
                </a:tc>
                <a:tc>
                  <a:txBody>
                    <a:bodyPr/>
                    <a:lstStyle/>
                    <a:p>
                      <a:r>
                        <a:rPr lang="en-US"/>
                        <a:t>$5725</a:t>
                      </a:r>
                    </a:p>
                  </a:txBody>
                  <a:tcPr/>
                </a:tc>
                <a:tc>
                  <a:txBody>
                    <a:bodyPr/>
                    <a:lstStyle/>
                    <a:p>
                      <a:r>
                        <a:rPr lang="en-US"/>
                        <a:t>$1500</a:t>
                      </a:r>
                    </a:p>
                  </a:txBody>
                  <a:tcPr/>
                </a:tc>
                <a:extLst>
                  <a:ext uri="{0D108BD9-81ED-4DB2-BD59-A6C34878D82A}">
                    <a16:rowId xmlns:a16="http://schemas.microsoft.com/office/drawing/2014/main" val="10001"/>
                  </a:ext>
                </a:extLst>
              </a:tr>
              <a:tr h="370840">
                <a:tc>
                  <a:txBody>
                    <a:bodyPr/>
                    <a:lstStyle/>
                    <a:p>
                      <a:r>
                        <a:rPr lang="en-US"/>
                        <a:t>Annual Hospital $</a:t>
                      </a:r>
                    </a:p>
                  </a:txBody>
                  <a:tcPr/>
                </a:tc>
                <a:tc>
                  <a:txBody>
                    <a:bodyPr/>
                    <a:lstStyle/>
                    <a:p>
                      <a:r>
                        <a:rPr lang="en-US"/>
                        <a:t>$6.67</a:t>
                      </a:r>
                      <a:r>
                        <a:rPr lang="en-US" baseline="0"/>
                        <a:t> million</a:t>
                      </a:r>
                      <a:endParaRPr lang="en-US"/>
                    </a:p>
                  </a:txBody>
                  <a:tcPr/>
                </a:tc>
                <a:tc>
                  <a:txBody>
                    <a:bodyPr/>
                    <a:lstStyle/>
                    <a:p>
                      <a:r>
                        <a:rPr lang="en-US"/>
                        <a:t>$1.75 million</a:t>
                      </a:r>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A71E8952-D507-4EF2-8658-BB3C84AA8F22}"/>
              </a:ext>
            </a:extLst>
          </p:cNvPr>
          <p:cNvSpPr/>
          <p:nvPr/>
        </p:nvSpPr>
        <p:spPr>
          <a:xfrm>
            <a:off x="7183856" y="6377598"/>
            <a:ext cx="1306768" cy="307777"/>
          </a:xfrm>
          <a:prstGeom prst="rect">
            <a:avLst/>
          </a:prstGeom>
        </p:spPr>
        <p:txBody>
          <a:bodyPr wrap="none">
            <a:spAutoFit/>
          </a:bodyPr>
          <a:lstStyle/>
          <a:p>
            <a:r>
              <a:rPr lang="en-US" sz="1400" i="1"/>
              <a:t>Hwang, 2013</a:t>
            </a:r>
          </a:p>
        </p:txBody>
      </p:sp>
    </p:spTree>
    <p:extLst>
      <p:ext uri="{BB962C8B-B14F-4D97-AF65-F5344CB8AC3E}">
        <p14:creationId xmlns:p14="http://schemas.microsoft.com/office/powerpoint/2010/main" val="2288387283"/>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solidFill>
                  <a:schemeClr val="accent3"/>
                </a:solidFill>
              </a:rPr>
              <a:t>Utilization Outliers</a:t>
            </a:r>
            <a:br>
              <a:rPr lang="en-US"/>
            </a:br>
            <a:r>
              <a:rPr lang="en-US" sz="3200">
                <a:solidFill>
                  <a:schemeClr val="accent1"/>
                </a:solidFill>
              </a:rPr>
              <a:t>More Prevalent and Extreme</a:t>
            </a:r>
          </a:p>
        </p:txBody>
      </p:sp>
      <p:sp>
        <p:nvSpPr>
          <p:cNvPr id="7" name="Slide Number Placeholder 6"/>
          <p:cNvSpPr>
            <a:spLocks noGrp="1"/>
          </p:cNvSpPr>
          <p:nvPr>
            <p:ph type="sldNum" sz="quarter" idx="12"/>
          </p:nvPr>
        </p:nvSpPr>
        <p:spPr/>
        <p:txBody>
          <a:bodyPr/>
          <a:lstStyle/>
          <a:p>
            <a:pPr>
              <a:defRPr/>
            </a:pPr>
            <a:endParaRPr lang="en-US"/>
          </a:p>
        </p:txBody>
      </p:sp>
      <p:graphicFrame>
        <p:nvGraphicFramePr>
          <p:cNvPr id="14" name="Content Placeholder 13"/>
          <p:cNvGraphicFramePr>
            <a:graphicFrameLocks noGrp="1"/>
          </p:cNvGraphicFramePr>
          <p:nvPr>
            <p:ph idx="1"/>
          </p:nvPr>
        </p:nvGraphicFramePr>
        <p:xfrm>
          <a:off x="457200" y="3048000"/>
          <a:ext cx="8229600" cy="11125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370840">
                <a:tc>
                  <a:txBody>
                    <a:bodyPr/>
                    <a:lstStyle/>
                    <a:p>
                      <a:r>
                        <a:rPr lang="en-US"/>
                        <a:t>Utilization</a:t>
                      </a:r>
                    </a:p>
                  </a:txBody>
                  <a:tcPr>
                    <a:solidFill>
                      <a:schemeClr val="accent3"/>
                    </a:solidFill>
                  </a:tcPr>
                </a:tc>
                <a:tc>
                  <a:txBody>
                    <a:bodyPr/>
                    <a:lstStyle/>
                    <a:p>
                      <a:r>
                        <a:rPr lang="en-US"/>
                        <a:t>Homeless</a:t>
                      </a:r>
                    </a:p>
                  </a:txBody>
                  <a:tcPr>
                    <a:solidFill>
                      <a:schemeClr val="accent3"/>
                    </a:solidFill>
                  </a:tcPr>
                </a:tc>
                <a:tc>
                  <a:txBody>
                    <a:bodyPr/>
                    <a:lstStyle/>
                    <a:p>
                      <a:r>
                        <a:rPr lang="en-US"/>
                        <a:t>Likelihood of visit or admit</a:t>
                      </a:r>
                    </a:p>
                  </a:txBody>
                  <a:tcPr>
                    <a:solidFill>
                      <a:schemeClr val="accent3"/>
                    </a:solidFill>
                  </a:tcPr>
                </a:tc>
                <a:extLst>
                  <a:ext uri="{0D108BD9-81ED-4DB2-BD59-A6C34878D82A}">
                    <a16:rowId xmlns:a16="http://schemas.microsoft.com/office/drawing/2014/main" val="10000"/>
                  </a:ext>
                </a:extLst>
              </a:tr>
              <a:tr h="370840">
                <a:tc>
                  <a:txBody>
                    <a:bodyPr/>
                    <a:lstStyle/>
                    <a:p>
                      <a:r>
                        <a:rPr lang="en-US"/>
                        <a:t>Max ED Visits/person-</a:t>
                      </a:r>
                      <a:r>
                        <a:rPr lang="en-US" err="1"/>
                        <a:t>yr</a:t>
                      </a:r>
                      <a:endParaRPr lang="en-US"/>
                    </a:p>
                  </a:txBody>
                  <a:tcPr/>
                </a:tc>
                <a:tc>
                  <a:txBody>
                    <a:bodyPr/>
                    <a:lstStyle/>
                    <a:p>
                      <a:r>
                        <a:rPr lang="en-US"/>
                        <a:t>104.9</a:t>
                      </a:r>
                    </a:p>
                  </a:txBody>
                  <a:tcPr/>
                </a:tc>
                <a:tc>
                  <a:txBody>
                    <a:bodyPr/>
                    <a:lstStyle/>
                    <a:p>
                      <a:r>
                        <a:rPr lang="en-US"/>
                        <a:t>55.65 X</a:t>
                      </a:r>
                    </a:p>
                  </a:txBody>
                  <a:tcPr/>
                </a:tc>
                <a:extLst>
                  <a:ext uri="{0D108BD9-81ED-4DB2-BD59-A6C34878D82A}">
                    <a16:rowId xmlns:a16="http://schemas.microsoft.com/office/drawing/2014/main" val="10001"/>
                  </a:ext>
                </a:extLst>
              </a:tr>
              <a:tr h="370840">
                <a:tc>
                  <a:txBody>
                    <a:bodyPr/>
                    <a:lstStyle/>
                    <a:p>
                      <a:r>
                        <a:rPr lang="en-US"/>
                        <a:t>Max</a:t>
                      </a:r>
                      <a:r>
                        <a:rPr lang="en-US" baseline="0"/>
                        <a:t> Admits/person-yr</a:t>
                      </a:r>
                      <a:endParaRPr lang="en-US"/>
                    </a:p>
                  </a:txBody>
                  <a:tcPr/>
                </a:tc>
                <a:tc>
                  <a:txBody>
                    <a:bodyPr/>
                    <a:lstStyle/>
                    <a:p>
                      <a:r>
                        <a:rPr lang="en-US"/>
                        <a:t>14.9</a:t>
                      </a:r>
                    </a:p>
                  </a:txBody>
                  <a:tcPr/>
                </a:tc>
                <a:tc>
                  <a:txBody>
                    <a:bodyPr/>
                    <a:lstStyle/>
                    <a:p>
                      <a:r>
                        <a:rPr lang="en-US"/>
                        <a:t>55.84 X</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7391400" y="5638800"/>
            <a:ext cx="1143000" cy="276999"/>
          </a:xfrm>
          <a:prstGeom prst="rect">
            <a:avLst/>
          </a:prstGeom>
          <a:noFill/>
        </p:spPr>
        <p:txBody>
          <a:bodyPr wrap="square" rtlCol="0">
            <a:spAutoFit/>
          </a:bodyPr>
          <a:lstStyle/>
          <a:p>
            <a:r>
              <a:rPr lang="en-US" sz="1200" i="1"/>
              <a:t>Hwang, 2013</a:t>
            </a:r>
          </a:p>
        </p:txBody>
      </p:sp>
    </p:spTree>
    <p:extLst>
      <p:ext uri="{BB962C8B-B14F-4D97-AF65-F5344CB8AC3E}">
        <p14:creationId xmlns:p14="http://schemas.microsoft.com/office/powerpoint/2010/main" val="19277813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99120-DD8E-9FB9-9E9F-8FD07D29D1C9}"/>
              </a:ext>
            </a:extLst>
          </p:cNvPr>
          <p:cNvSpPr>
            <a:spLocks noGrp="1"/>
          </p:cNvSpPr>
          <p:nvPr>
            <p:ph type="title"/>
          </p:nvPr>
        </p:nvSpPr>
        <p:spPr/>
        <p:txBody>
          <a:bodyPr/>
          <a:lstStyle/>
          <a:p>
            <a:pPr algn="ctr"/>
            <a:r>
              <a:rPr lang="en-US">
                <a:solidFill>
                  <a:srgbClr val="FF6600"/>
                </a:solidFill>
              </a:rPr>
              <a:t>Scope of the </a:t>
            </a:r>
            <a:br>
              <a:rPr lang="en-US">
                <a:solidFill>
                  <a:srgbClr val="FF6600"/>
                </a:solidFill>
              </a:rPr>
            </a:br>
            <a:r>
              <a:rPr lang="en-US">
                <a:solidFill>
                  <a:srgbClr val="FF6600"/>
                </a:solidFill>
              </a:rPr>
              <a:t>Challenge in WA 2023</a:t>
            </a:r>
          </a:p>
        </p:txBody>
      </p:sp>
      <p:graphicFrame>
        <p:nvGraphicFramePr>
          <p:cNvPr id="11" name="Content Placeholder 2">
            <a:extLst>
              <a:ext uri="{FF2B5EF4-FFF2-40B4-BE49-F238E27FC236}">
                <a16:creationId xmlns:a16="http://schemas.microsoft.com/office/drawing/2014/main" id="{2DA7D1E4-98AB-8B53-565A-2795423C73BE}"/>
              </a:ext>
            </a:extLst>
          </p:cNvPr>
          <p:cNvGraphicFramePr>
            <a:graphicFrameLocks noGrp="1"/>
          </p:cNvGraphicFramePr>
          <p:nvPr>
            <p:ph idx="1"/>
            <p:extLst>
              <p:ext uri="{D42A27DB-BD31-4B8C-83A1-F6EECF244321}">
                <p14:modId xmlns:p14="http://schemas.microsoft.com/office/powerpoint/2010/main" val="1724688217"/>
              </p:ext>
            </p:extLst>
          </p:nvPr>
        </p:nvGraphicFramePr>
        <p:xfrm>
          <a:off x="762000" y="1734098"/>
          <a:ext cx="7339756" cy="48235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TextBox 32">
            <a:extLst>
              <a:ext uri="{FF2B5EF4-FFF2-40B4-BE49-F238E27FC236}">
                <a16:creationId xmlns:a16="http://schemas.microsoft.com/office/drawing/2014/main" id="{386D0F8D-9363-DCDC-4027-9EAD0F520849}"/>
              </a:ext>
            </a:extLst>
          </p:cNvPr>
          <p:cNvSpPr txBox="1"/>
          <p:nvPr/>
        </p:nvSpPr>
        <p:spPr>
          <a:xfrm>
            <a:off x="5505530" y="6096403"/>
            <a:ext cx="68115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t>Snapshot Count State Totals, 2023</a:t>
            </a:r>
          </a:p>
        </p:txBody>
      </p:sp>
    </p:spTree>
    <p:extLst>
      <p:ext uri="{BB962C8B-B14F-4D97-AF65-F5344CB8AC3E}">
        <p14:creationId xmlns:p14="http://schemas.microsoft.com/office/powerpoint/2010/main" val="577127815"/>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228600" y="1845323"/>
            <a:ext cx="8407893" cy="4407408"/>
          </a:xfrm>
        </p:spPr>
        <p:txBody>
          <a:bodyPr>
            <a:normAutofit/>
          </a:bodyPr>
          <a:lstStyle/>
          <a:p>
            <a:r>
              <a:rPr lang="en-US" altLang="en-US" sz="2800"/>
              <a:t>20.6% of medicine ward discharges </a:t>
            </a:r>
          </a:p>
          <a:p>
            <a:r>
              <a:rPr lang="en-US" altLang="en-US" sz="2800"/>
              <a:t>Length of Stay Housed vs Unhoused</a:t>
            </a:r>
          </a:p>
          <a:p>
            <a:pPr lvl="1"/>
            <a:r>
              <a:rPr lang="en-US" altLang="en-US" sz="2600"/>
              <a:t>Medicine Ward:  9.5 vs 12 days</a:t>
            </a:r>
          </a:p>
          <a:p>
            <a:pPr lvl="1"/>
            <a:r>
              <a:rPr lang="en-US" altLang="en-US" sz="2600"/>
              <a:t>Surgery :  10.5 vs 15.8 days</a:t>
            </a:r>
          </a:p>
          <a:p>
            <a:pPr lvl="1"/>
            <a:r>
              <a:rPr lang="en-US" altLang="en-US" sz="2600"/>
              <a:t>Neurology: 8.2 vs 24.3 days</a:t>
            </a:r>
          </a:p>
          <a:p>
            <a:r>
              <a:rPr lang="en-US" altLang="en-US" sz="2800"/>
              <a:t>30-Day readmit rate, medicine service: 30% (older data) </a:t>
            </a:r>
          </a:p>
          <a:p>
            <a:r>
              <a:rPr lang="en-US" altLang="en-US" sz="2800"/>
              <a:t>&gt;3 admits/</a:t>
            </a:r>
            <a:r>
              <a:rPr lang="en-US" altLang="en-US" sz="2800" err="1"/>
              <a:t>yr</a:t>
            </a:r>
            <a:endParaRPr lang="en-US" altLang="en-US" sz="2800"/>
          </a:p>
          <a:p>
            <a:endParaRPr lang="en-US"/>
          </a:p>
          <a:p>
            <a:endParaRPr lang="en-US" altLang="en-US"/>
          </a:p>
          <a:p>
            <a:endParaRPr lang="en-US" altLang="en-US"/>
          </a:p>
        </p:txBody>
      </p:sp>
      <p:sp>
        <p:nvSpPr>
          <p:cNvPr id="7170" name="Title 1"/>
          <p:cNvSpPr>
            <a:spLocks noGrp="1"/>
          </p:cNvSpPr>
          <p:nvPr>
            <p:ph type="title"/>
          </p:nvPr>
        </p:nvSpPr>
        <p:spPr/>
        <p:txBody>
          <a:bodyPr>
            <a:normAutofit/>
          </a:bodyPr>
          <a:lstStyle/>
          <a:p>
            <a:r>
              <a:rPr lang="en-US" altLang="en-US">
                <a:solidFill>
                  <a:schemeClr val="accent4"/>
                </a:solidFill>
              </a:rPr>
              <a:t>Harborview Homeless Data</a:t>
            </a:r>
          </a:p>
        </p:txBody>
      </p:sp>
    </p:spTree>
    <p:extLst>
      <p:ext uri="{BB962C8B-B14F-4D97-AF65-F5344CB8AC3E}">
        <p14:creationId xmlns:p14="http://schemas.microsoft.com/office/powerpoint/2010/main" val="370444648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41DAF41-0CE6-2D72-851E-7E11789FCBBA}"/>
              </a:ext>
            </a:extLst>
          </p:cNvPr>
          <p:cNvPicPr>
            <a:picLocks noChangeAspect="1"/>
          </p:cNvPicPr>
          <p:nvPr/>
        </p:nvPicPr>
        <p:blipFill>
          <a:blip r:embed="rId4"/>
          <a:stretch>
            <a:fillRect/>
          </a:stretch>
        </p:blipFill>
        <p:spPr>
          <a:xfrm>
            <a:off x="482600" y="788879"/>
            <a:ext cx="8178799" cy="5280241"/>
          </a:xfrm>
          <a:prstGeom prst="rect">
            <a:avLst/>
          </a:prstGeom>
        </p:spPr>
      </p:pic>
      <p:sp>
        <p:nvSpPr>
          <p:cNvPr id="2" name="Oval 1">
            <a:extLst>
              <a:ext uri="{FF2B5EF4-FFF2-40B4-BE49-F238E27FC236}">
                <a16:creationId xmlns:a16="http://schemas.microsoft.com/office/drawing/2014/main" id="{409A6CCB-73FA-2346-01C6-05DB8D187FF8}"/>
              </a:ext>
            </a:extLst>
          </p:cNvPr>
          <p:cNvSpPr/>
          <p:nvPr/>
        </p:nvSpPr>
        <p:spPr>
          <a:xfrm>
            <a:off x="6500962" y="5110897"/>
            <a:ext cx="1080219" cy="3086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chemeClr val="bg1"/>
              </a:solidFill>
            </a:endParaRPr>
          </a:p>
        </p:txBody>
      </p:sp>
    </p:spTree>
    <p:extLst>
      <p:ext uri="{BB962C8B-B14F-4D97-AF65-F5344CB8AC3E}">
        <p14:creationId xmlns:p14="http://schemas.microsoft.com/office/powerpoint/2010/main" val="204509536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278C59-A1F7-0F03-BEFF-A32C36AEC872}"/>
              </a:ext>
            </a:extLst>
          </p:cNvPr>
          <p:cNvPicPr>
            <a:picLocks noChangeAspect="1"/>
          </p:cNvPicPr>
          <p:nvPr/>
        </p:nvPicPr>
        <p:blipFill>
          <a:blip r:embed="rId3"/>
          <a:stretch>
            <a:fillRect/>
          </a:stretch>
        </p:blipFill>
        <p:spPr>
          <a:xfrm>
            <a:off x="417173" y="1122322"/>
            <a:ext cx="8309653" cy="4613355"/>
          </a:xfrm>
          <a:prstGeom prst="rect">
            <a:avLst/>
          </a:prstGeom>
        </p:spPr>
      </p:pic>
      <p:sp>
        <p:nvSpPr>
          <p:cNvPr id="4" name="TextBox 3">
            <a:extLst>
              <a:ext uri="{FF2B5EF4-FFF2-40B4-BE49-F238E27FC236}">
                <a16:creationId xmlns:a16="http://schemas.microsoft.com/office/drawing/2014/main" id="{9AC8F557-6BCE-7345-B8D8-9E610AE6669F}"/>
              </a:ext>
            </a:extLst>
          </p:cNvPr>
          <p:cNvSpPr txBox="1"/>
          <p:nvPr/>
        </p:nvSpPr>
        <p:spPr>
          <a:xfrm>
            <a:off x="762000" y="6248400"/>
            <a:ext cx="6006773" cy="338554"/>
          </a:xfrm>
          <a:prstGeom prst="rect">
            <a:avLst/>
          </a:prstGeom>
          <a:noFill/>
        </p:spPr>
        <p:txBody>
          <a:bodyPr wrap="none" rtlCol="0">
            <a:spAutoFit/>
          </a:bodyPr>
          <a:lstStyle/>
          <a:p>
            <a:r>
              <a:rPr lang="en-US" sz="1600" i="1"/>
              <a:t>Annual Homelessness Assessment Report to Congress, 2023</a:t>
            </a:r>
          </a:p>
        </p:txBody>
      </p:sp>
    </p:spTree>
    <p:extLst>
      <p:ext uri="{BB962C8B-B14F-4D97-AF65-F5344CB8AC3E}">
        <p14:creationId xmlns:p14="http://schemas.microsoft.com/office/powerpoint/2010/main" val="889074136"/>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6b6dd5b-f02f-441a-99a0-162ac5060bd2}" enabled="0" method="" siteId="{f6b6dd5b-f02f-441a-99a0-162ac5060bd2}" removed="1"/>
</clbl:labelList>
</file>

<file path=docProps/app.xml><?xml version="1.0" encoding="utf-8"?>
<Properties xmlns="http://schemas.openxmlformats.org/officeDocument/2006/extended-properties" xmlns:vt="http://schemas.openxmlformats.org/officeDocument/2006/docPropsVTypes">
  <Template>Ion</Template>
  <TotalTime>652</TotalTime>
  <Words>6363</Words>
  <Application>Microsoft Office PowerPoint</Application>
  <PresentationFormat>On-screen Show (4:3)</PresentationFormat>
  <Paragraphs>774</Paragraphs>
  <Slides>70</Slides>
  <Notes>57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70</vt:i4>
      </vt:variant>
    </vt:vector>
  </HeadingPairs>
  <TitlesOfParts>
    <vt:vector size="84" baseType="lpstr">
      <vt:lpstr>ＭＳ Ｐゴシック</vt:lpstr>
      <vt:lpstr>Arial</vt:lpstr>
      <vt:lpstr>Arial Narrow</vt:lpstr>
      <vt:lpstr>Arial Nova</vt:lpstr>
      <vt:lpstr>Calibri</vt:lpstr>
      <vt:lpstr>Century Gothic</vt:lpstr>
      <vt:lpstr>Google Sans</vt:lpstr>
      <vt:lpstr>News Gothic MT</vt:lpstr>
      <vt:lpstr>Open Sans</vt:lpstr>
      <vt:lpstr>Segoe UI</vt:lpstr>
      <vt:lpstr>Wingdings</vt:lpstr>
      <vt:lpstr>Wingdings 2</vt:lpstr>
      <vt:lpstr>Wingdings 3</vt:lpstr>
      <vt:lpstr>Ion</vt:lpstr>
      <vt:lpstr>Before We Begin ...</vt:lpstr>
      <vt:lpstr>Continuing Medical Education</vt:lpstr>
      <vt:lpstr>Faculty and Staff Disclosures</vt:lpstr>
      <vt:lpstr>Faculty and Staff Disclosures</vt:lpstr>
      <vt:lpstr>Optimizing Care for People Experiencing Homelessness</vt:lpstr>
      <vt:lpstr>PowerPoint Presentation</vt:lpstr>
      <vt:lpstr>Scope of the  Challenge in WA 2023</vt:lpstr>
      <vt:lpstr>PowerPoint Presentation</vt:lpstr>
      <vt:lpstr>PowerPoint Presentation</vt:lpstr>
      <vt:lpstr>PowerPoint Presentation</vt:lpstr>
      <vt:lpstr>WA Race Distribution</vt:lpstr>
      <vt:lpstr>PowerPoint Presentation</vt:lpstr>
      <vt:lpstr>PowerPoint Presentation</vt:lpstr>
      <vt:lpstr>PowerPoint Presentation</vt:lpstr>
      <vt:lpstr>29 yo male, inpatient with new renal failure</vt:lpstr>
      <vt:lpstr>What Could Go Wrong?</vt:lpstr>
      <vt:lpstr>Homelessness and Health</vt:lpstr>
      <vt:lpstr>Health Impacts</vt:lpstr>
      <vt:lpstr>Barriers to Care</vt:lpstr>
      <vt:lpstr>Barriers to Care</vt:lpstr>
      <vt:lpstr>Barriers to Care</vt:lpstr>
      <vt:lpstr>Medications</vt:lpstr>
      <vt:lpstr>29-yo male with renal failure continued</vt:lpstr>
      <vt:lpstr>Homelessness &amp; Mortality</vt:lpstr>
      <vt:lpstr>PowerPoint Presentation</vt:lpstr>
      <vt:lpstr>PowerPoint Presentation</vt:lpstr>
      <vt:lpstr>Homelessness &amp; Utilization</vt:lpstr>
      <vt:lpstr>Common Problems</vt:lpstr>
      <vt:lpstr>Immersion Foot</vt:lpstr>
      <vt:lpstr>PowerPoint Presentation</vt:lpstr>
      <vt:lpstr>PowerPoint Presentation</vt:lpstr>
      <vt:lpstr>Infectious Diseases</vt:lpstr>
      <vt:lpstr>Cognitive Conditions</vt:lpstr>
      <vt:lpstr>Mental Illness</vt:lpstr>
      <vt:lpstr>Successful Models</vt:lpstr>
      <vt:lpstr>PowerPoint Presentation</vt:lpstr>
      <vt:lpstr>Realistic Treatment Plans</vt:lpstr>
      <vt:lpstr>Medication Strategies</vt:lpstr>
      <vt:lpstr>Tips for Care</vt:lpstr>
      <vt:lpstr>Trauma Informed Care</vt:lpstr>
      <vt:lpstr>Trauma Informed Care Approach</vt:lpstr>
      <vt:lpstr>PowerPoint Presentation</vt:lpstr>
      <vt:lpstr>What is Harm Reduction?</vt:lpstr>
      <vt:lpstr>Pragmatism</vt:lpstr>
      <vt:lpstr>Abstinence Approach:  Limited Efficacy &amp; Appeal</vt:lpstr>
      <vt:lpstr>Lowered Harm = Success</vt:lpstr>
      <vt:lpstr>Overdose Prevention</vt:lpstr>
      <vt:lpstr>PowerPoint Presentation</vt:lpstr>
      <vt:lpstr>PowerPoint Presentation</vt:lpstr>
      <vt:lpstr>OD Prevention Canary App</vt:lpstr>
      <vt:lpstr>Stigma and SUD</vt:lpstr>
      <vt:lpstr>Words Matter</vt:lpstr>
      <vt:lpstr>Tackling Stigma</vt:lpstr>
      <vt:lpstr>Words Matter</vt:lpstr>
      <vt:lpstr>PowerPoint Presentation</vt:lpstr>
      <vt:lpstr>Edward Thomas House Medical Respite Program</vt:lpstr>
      <vt:lpstr>PowerPoint Presentation</vt:lpstr>
      <vt:lpstr>Medical Respite Services</vt:lpstr>
      <vt:lpstr>Respite Admissions</vt:lpstr>
      <vt:lpstr>Respite Admissions  You Might Not Think of</vt:lpstr>
      <vt:lpstr>29-yo M, new renal failure Viable Interventions</vt:lpstr>
      <vt:lpstr>PowerPoint Presentation</vt:lpstr>
      <vt:lpstr>Resources</vt:lpstr>
      <vt:lpstr>Additional Slides for  Reference</vt:lpstr>
      <vt:lpstr>Attributable Inpatient Costs</vt:lpstr>
      <vt:lpstr>PowerPoint Presentation</vt:lpstr>
      <vt:lpstr>PowerPoint Presentation</vt:lpstr>
      <vt:lpstr>Medical Utilization   1,165 insured homeless vs 1,165 controls Matched age, sex, low-income, 4.3 years</vt:lpstr>
      <vt:lpstr>Utilization Outliers More Prevalent and Extreme</vt:lpstr>
      <vt:lpstr>Harborview Homeless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Thomas House Medical Respite</dc:title>
  <dc:creator>Enzian Family</dc:creator>
  <cp:lastModifiedBy>Enzian Family</cp:lastModifiedBy>
  <cp:revision>64</cp:revision>
  <cp:lastPrinted>2023-11-07T05:14:25Z</cp:lastPrinted>
  <dcterms:created xsi:type="dcterms:W3CDTF">2019-02-25T01:54:33Z</dcterms:created>
  <dcterms:modified xsi:type="dcterms:W3CDTF">2024-01-18T15:26:38Z</dcterms:modified>
</cp:coreProperties>
</file>