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6" r:id="rId2"/>
  </p:sldMasterIdLst>
  <p:notesMasterIdLst>
    <p:notesMasterId r:id="rId16"/>
  </p:notesMasterIdLst>
  <p:handoutMasterIdLst>
    <p:handoutMasterId r:id="rId17"/>
  </p:handoutMasterIdLst>
  <p:sldIdLst>
    <p:sldId id="261" r:id="rId3"/>
    <p:sldId id="292" r:id="rId4"/>
    <p:sldId id="297" r:id="rId5"/>
    <p:sldId id="263" r:id="rId6"/>
    <p:sldId id="293" r:id="rId7"/>
    <p:sldId id="291" r:id="rId8"/>
    <p:sldId id="298" r:id="rId9"/>
    <p:sldId id="296" r:id="rId10"/>
    <p:sldId id="294" r:id="rId11"/>
    <p:sldId id="301" r:id="rId12"/>
    <p:sldId id="302" r:id="rId13"/>
    <p:sldId id="287" r:id="rId14"/>
    <p:sldId id="28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41B609-02CB-4275-B378-9279F698672E}">
          <p14:sldIdLst>
            <p14:sldId id="261"/>
            <p14:sldId id="292"/>
            <p14:sldId id="297"/>
            <p14:sldId id="263"/>
            <p14:sldId id="293"/>
            <p14:sldId id="291"/>
            <p14:sldId id="298"/>
            <p14:sldId id="296"/>
            <p14:sldId id="294"/>
            <p14:sldId id="301"/>
            <p14:sldId id="302"/>
            <p14:sldId id="287"/>
            <p14:sldId id="288"/>
          </p14:sldIdLst>
        </p14:section>
        <p14:section name="Untitled Section" id="{1523D750-1C25-4096-9325-4E026DC55A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CFA"/>
    <a:srgbClr val="FFFFFF"/>
    <a:srgbClr val="FBF9F7"/>
    <a:srgbClr val="FAF8F6"/>
    <a:srgbClr val="F9F7F5"/>
    <a:srgbClr val="88938C"/>
    <a:srgbClr val="0066CC"/>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332D8-EEB3-4547-B81B-245E9B89B624}" v="64" dt="2025-05-06T20:26:16.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3981" autoAdjust="0"/>
  </p:normalViewPr>
  <p:slideViewPr>
    <p:cSldViewPr snapToGrid="0">
      <p:cViewPr varScale="1">
        <p:scale>
          <a:sx n="79" d="100"/>
          <a:sy n="79" d="100"/>
        </p:scale>
        <p:origin x="2550" y="10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017BA0-0FD1-4C3C-86C2-86D6EC9BB138}" type="datetimeFigureOut">
              <a:rPr lang="en-US" smtClean="0"/>
              <a:t>5/6/2025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438032-B9E0-494D-85BA-B474F0D54011}" type="slidenum">
              <a:rPr lang="en-US" smtClean="0"/>
              <a:t>‹#›</a:t>
            </a:fld>
            <a:endParaRPr lang="en-US" dirty="0"/>
          </a:p>
        </p:txBody>
      </p:sp>
    </p:spTree>
    <p:extLst>
      <p:ext uri="{BB962C8B-B14F-4D97-AF65-F5344CB8AC3E}">
        <p14:creationId xmlns:p14="http://schemas.microsoft.com/office/powerpoint/2010/main" val="1283918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8D733-7E1F-4775-BCB3-287FB6A12973}" type="datetimeFigureOut">
              <a:rPr lang="en-US" smtClean="0"/>
              <a:t>5/6/2025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64AD8-5229-44E4-9BAC-D1182B1E95E5}" type="slidenum">
              <a:rPr lang="en-US" smtClean="0"/>
              <a:t>‹#›</a:t>
            </a:fld>
            <a:endParaRPr lang="en-US" dirty="0"/>
          </a:p>
        </p:txBody>
      </p:sp>
    </p:spTree>
    <p:extLst>
      <p:ext uri="{BB962C8B-B14F-4D97-AF65-F5344CB8AC3E}">
        <p14:creationId xmlns:p14="http://schemas.microsoft.com/office/powerpoint/2010/main" val="359589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64AD8-5229-44E4-9BAC-D1182B1E95E5}" type="slidenum">
              <a:rPr lang="en-US" smtClean="0"/>
              <a:t>1</a:t>
            </a:fld>
            <a:endParaRPr lang="en-US" dirty="0"/>
          </a:p>
        </p:txBody>
      </p:sp>
    </p:spTree>
    <p:extLst>
      <p:ext uri="{BB962C8B-B14F-4D97-AF65-F5344CB8AC3E}">
        <p14:creationId xmlns:p14="http://schemas.microsoft.com/office/powerpoint/2010/main" val="371150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Micah </a:t>
            </a:r>
          </a:p>
        </p:txBody>
      </p:sp>
      <p:sp>
        <p:nvSpPr>
          <p:cNvPr id="4" name="Slide Number Placeholder 3"/>
          <p:cNvSpPr>
            <a:spLocks noGrp="1"/>
          </p:cNvSpPr>
          <p:nvPr>
            <p:ph type="sldNum" sz="quarter" idx="5"/>
          </p:nvPr>
        </p:nvSpPr>
        <p:spPr/>
        <p:txBody>
          <a:bodyPr/>
          <a:lstStyle/>
          <a:p>
            <a:fld id="{97764AD8-5229-44E4-9BAC-D1182B1E95E5}" type="slidenum">
              <a:rPr lang="en-US" smtClean="0"/>
              <a:t>10</a:t>
            </a:fld>
            <a:endParaRPr lang="en-US" dirty="0"/>
          </a:p>
        </p:txBody>
      </p:sp>
    </p:spTree>
    <p:extLst>
      <p:ext uri="{BB962C8B-B14F-4D97-AF65-F5344CB8AC3E}">
        <p14:creationId xmlns:p14="http://schemas.microsoft.com/office/powerpoint/2010/main" val="117417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were proposed for 2025 but elected official transitions got them stuck in the process and as such, were not released in time to be considered.</a:t>
            </a:r>
          </a:p>
        </p:txBody>
      </p:sp>
      <p:sp>
        <p:nvSpPr>
          <p:cNvPr id="4" name="Slide Number Placeholder 3"/>
          <p:cNvSpPr>
            <a:spLocks noGrp="1"/>
          </p:cNvSpPr>
          <p:nvPr>
            <p:ph type="sldNum" sz="quarter" idx="5"/>
          </p:nvPr>
        </p:nvSpPr>
        <p:spPr/>
        <p:txBody>
          <a:bodyPr/>
          <a:lstStyle/>
          <a:p>
            <a:fld id="{97764AD8-5229-44E4-9BAC-D1182B1E95E5}" type="slidenum">
              <a:rPr lang="en-US" smtClean="0"/>
              <a:t>11</a:t>
            </a:fld>
            <a:endParaRPr lang="en-US" dirty="0"/>
          </a:p>
        </p:txBody>
      </p:sp>
    </p:spTree>
    <p:extLst>
      <p:ext uri="{BB962C8B-B14F-4D97-AF65-F5344CB8AC3E}">
        <p14:creationId xmlns:p14="http://schemas.microsoft.com/office/powerpoint/2010/main" val="301785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764AD8-5229-44E4-9BAC-D1182B1E95E5}" type="slidenum">
              <a:rPr lang="en-US" smtClean="0"/>
              <a:t>13</a:t>
            </a:fld>
            <a:endParaRPr lang="en-US" dirty="0"/>
          </a:p>
        </p:txBody>
      </p:sp>
    </p:spTree>
    <p:extLst>
      <p:ext uri="{BB962C8B-B14F-4D97-AF65-F5344CB8AC3E}">
        <p14:creationId xmlns:p14="http://schemas.microsoft.com/office/powerpoint/2010/main" val="422940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r>
              <a:rPr lang="en-US"/>
              <a:t>I’m Micah </a:t>
            </a:r>
            <a:r>
              <a:rPr lang="en-US" dirty="0"/>
              <a:t>Matthews, the WMC Deputy Executive and Legislative Director as you can see from the intro slide. Our contact information will also be on the last slide for you. </a:t>
            </a:r>
          </a:p>
          <a:p>
            <a:endParaRPr lang="en-US" dirty="0"/>
          </a:p>
          <a:p>
            <a:pPr>
              <a:buNone/>
            </a:pPr>
            <a:r>
              <a:rPr lang="en-US" dirty="0"/>
              <a:t>Each year, we give two presentations—one at the start of the legislative session and one at the end—to share an overview of the key issues we encountered. A big part of our goal is to explain who we are and how we’re involved in the legislative process.</a:t>
            </a:r>
          </a:p>
          <a:p>
            <a:pPr>
              <a:buNone/>
            </a:pPr>
            <a:endParaRPr lang="en-US" dirty="0"/>
          </a:p>
          <a:p>
            <a:pPr>
              <a:buNone/>
            </a:pPr>
            <a:r>
              <a:rPr lang="en-US" dirty="0"/>
              <a:t>The Washington Medical Commission (WMC) licenses and regulates about 35,000 healthcare practitioners. We're overseen by 21 Commissioners appointed by the Governor and supported by a staff of 64, including a legislative team of four (soon to be five).</a:t>
            </a:r>
          </a:p>
          <a:p>
            <a:r>
              <a:rPr lang="en-US" dirty="0"/>
              <a:t>Our role in legislation and rulemaking is to uphold medical standards, promote patient safety, and protect the integrity of medical practice</a:t>
            </a:r>
          </a:p>
          <a:p>
            <a:endParaRPr lang="en-US" dirty="0"/>
          </a:p>
        </p:txBody>
      </p:sp>
      <p:sp>
        <p:nvSpPr>
          <p:cNvPr id="4" name="Slide Number Placeholder 3"/>
          <p:cNvSpPr>
            <a:spLocks noGrp="1"/>
          </p:cNvSpPr>
          <p:nvPr>
            <p:ph type="sldNum" sz="quarter" idx="5"/>
          </p:nvPr>
        </p:nvSpPr>
        <p:spPr/>
        <p:txBody>
          <a:bodyPr/>
          <a:lstStyle/>
          <a:p>
            <a:fld id="{97764AD8-5229-44E4-9BAC-D1182B1E95E5}" type="slidenum">
              <a:rPr lang="en-US" smtClean="0"/>
              <a:t>2</a:t>
            </a:fld>
            <a:endParaRPr lang="en-US" dirty="0"/>
          </a:p>
        </p:txBody>
      </p:sp>
    </p:spTree>
    <p:extLst>
      <p:ext uri="{BB962C8B-B14F-4D97-AF65-F5344CB8AC3E}">
        <p14:creationId xmlns:p14="http://schemas.microsoft.com/office/powerpoint/2010/main" val="300445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session the WMC tracks, monitors, and analyzes bills. We are an independent agency and work collaboratively with the Department of Health. The WMC testifies on bills, meets with legislators and helps educate stakeholders and the public on legislation that is beneficial or detrimental to the practice of medicine.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the WMC takes part in the rulemaking process. These rules become part of the Washington Administrative Code (WAC), or simply WAC. Oftentimes rulemaking is included as instruction for the WMC in legislation. </a:t>
            </a:r>
          </a:p>
        </p:txBody>
      </p:sp>
      <p:sp>
        <p:nvSpPr>
          <p:cNvPr id="4" name="Slide Number Placeholder 3"/>
          <p:cNvSpPr>
            <a:spLocks noGrp="1"/>
          </p:cNvSpPr>
          <p:nvPr>
            <p:ph type="sldNum" sz="quarter" idx="5"/>
          </p:nvPr>
        </p:nvSpPr>
        <p:spPr/>
        <p:txBody>
          <a:bodyPr/>
          <a:lstStyle/>
          <a:p>
            <a:fld id="{97764AD8-5229-44E4-9BAC-D1182B1E95E5}" type="slidenum">
              <a:rPr lang="en-US" smtClean="0"/>
              <a:t>3</a:t>
            </a:fld>
            <a:endParaRPr lang="en-US" dirty="0"/>
          </a:p>
        </p:txBody>
      </p:sp>
    </p:spTree>
    <p:extLst>
      <p:ext uri="{BB962C8B-B14F-4D97-AF65-F5344CB8AC3E}">
        <p14:creationId xmlns:p14="http://schemas.microsoft.com/office/powerpoint/2010/main" val="3217899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This </a:t>
            </a:r>
            <a:r>
              <a:rPr lang="en-US" sz="1200" kern="1200" dirty="0">
                <a:solidFill>
                  <a:schemeClr val="tx1"/>
                </a:solidFill>
                <a:effectLst/>
                <a:latin typeface="+mn-lt"/>
                <a:ea typeface="+mn-ea"/>
                <a:cs typeface="+mn-cs"/>
              </a:rPr>
              <a:t>is a broad overview</a:t>
            </a:r>
            <a:r>
              <a:rPr lang="en-US" sz="1200" kern="1200" baseline="0" dirty="0">
                <a:solidFill>
                  <a:schemeClr val="tx1"/>
                </a:solidFill>
                <a:effectLst/>
                <a:latin typeface="+mn-lt"/>
                <a:ea typeface="+mn-ea"/>
                <a:cs typeface="+mn-cs"/>
              </a:rPr>
              <a:t> of the </a:t>
            </a:r>
            <a:r>
              <a:rPr lang="en-US" sz="1200" b="1" i="1" kern="1200" baseline="0" dirty="0">
                <a:solidFill>
                  <a:schemeClr val="tx1"/>
                </a:solidFill>
                <a:effectLst/>
                <a:latin typeface="+mn-lt"/>
                <a:ea typeface="+mn-ea"/>
                <a:cs typeface="+mn-cs"/>
              </a:rPr>
              <a:t>types of issues </a:t>
            </a:r>
            <a:r>
              <a:rPr lang="en-US" sz="1200" kern="1200" baseline="0" dirty="0">
                <a:solidFill>
                  <a:schemeClr val="tx1"/>
                </a:solidFill>
                <a:effectLst/>
                <a:latin typeface="+mn-lt"/>
                <a:ea typeface="+mn-ea"/>
                <a:cs typeface="+mn-cs"/>
              </a:rPr>
              <a:t>we track each session. </a:t>
            </a:r>
          </a:p>
          <a:p>
            <a:pPr marL="0" lvl="0" indent="0">
              <a:buFont typeface="Arial" panose="020B0604020202020204" pitchFamily="34" charset="0"/>
              <a:buNone/>
            </a:pP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The Medical Commission may testify on one of these concepts. Especially if it is legislation that</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directly affects our practice act; </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directly requires the Medical Commission be responsible for enacting some part of the legislation; </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or could negatively impact the practice of medicine or the public.</a:t>
            </a:r>
          </a:p>
          <a:p>
            <a:pPr lvl="0"/>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a:t>
            </a:r>
            <a:r>
              <a:rPr lang="en-US" sz="1200" kern="1200" baseline="0" dirty="0">
                <a:solidFill>
                  <a:schemeClr val="tx1"/>
                </a:solidFill>
                <a:effectLst/>
                <a:latin typeface="+mn-lt"/>
                <a:ea typeface="+mn-ea"/>
                <a:cs typeface="+mn-cs"/>
              </a:rPr>
              <a:t> of these listed are self explanatory. We find that the </a:t>
            </a:r>
            <a:r>
              <a:rPr lang="en-US" dirty="0"/>
              <a:t>legislature sometimes attempts to intervene in the practice of medicine, often by attempting to mandate actions or education that should be left to the professional judgment of healthcare practitioners.</a:t>
            </a:r>
          </a:p>
          <a:p>
            <a:pPr lvl="0"/>
            <a:endParaRPr lang="en-US" dirty="0"/>
          </a:p>
          <a:p>
            <a:pPr lvl="0"/>
            <a:r>
              <a:rPr lang="en-US" dirty="0"/>
              <a:t>The last issue listed here, the budget, was especially impactful this year as the state has a huge budget shortfall.</a:t>
            </a:r>
          </a:p>
          <a:p>
            <a:pPr lvl="0"/>
            <a:endParaRPr lang="en-US" dirty="0"/>
          </a:p>
        </p:txBody>
      </p:sp>
      <p:sp>
        <p:nvSpPr>
          <p:cNvPr id="4" name="Slide Number Placeholder 3"/>
          <p:cNvSpPr>
            <a:spLocks noGrp="1"/>
          </p:cNvSpPr>
          <p:nvPr>
            <p:ph type="sldNum" sz="quarter" idx="10"/>
          </p:nvPr>
        </p:nvSpPr>
        <p:spPr/>
        <p:txBody>
          <a:bodyPr/>
          <a:lstStyle/>
          <a:p>
            <a:fld id="{FC94D773-9CDF-40FA-848F-6514002B7A05}" type="slidenum">
              <a:rPr lang="en-US" smtClean="0"/>
              <a:t>4</a:t>
            </a:fld>
            <a:endParaRPr lang="en-US"/>
          </a:p>
        </p:txBody>
      </p:sp>
    </p:spTree>
    <p:extLst>
      <p:ext uri="{BB962C8B-B14F-4D97-AF65-F5344CB8AC3E}">
        <p14:creationId xmlns:p14="http://schemas.microsoft.com/office/powerpoint/2010/main" val="393841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also saw new leadership at both a Federal and State level. We were prepared to see an uptick in the number of bills introduced that focused on reproductive and transgender health. However, that was not the case. </a:t>
            </a:r>
          </a:p>
          <a:p>
            <a:endParaRPr lang="en-US" dirty="0"/>
          </a:p>
          <a:p>
            <a:r>
              <a:rPr lang="en-US" dirty="0"/>
              <a:t>Most important policy committees for the medical commission - the place where bills start for us - are:</a:t>
            </a:r>
          </a:p>
          <a:p>
            <a:r>
              <a:rPr lang="en-US" dirty="0"/>
              <a:t>• Health care &amp; Wellness committee in the House, which has 15 members.</a:t>
            </a:r>
          </a:p>
          <a:p>
            <a:r>
              <a:rPr lang="en-US" dirty="0"/>
              <a:t>• Health &amp; Long term care committee in the Senate, which has 12 members.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WMC continued to foster a good working relationship with the chair of the Senate Health Committee Annette Cleveland and worked to create a new relationship with House Health Chair, Representative Dan Bronoske (Brawn ah ski) who was a big help in the passage of our UDA tech fix.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of importance is the 9 member - Senate Law &amp; Justice Committee which is chaired by </a:t>
            </a:r>
            <a:r>
              <a:rPr lang="en-US" b="0" i="0" dirty="0">
                <a:solidFill>
                  <a:srgbClr val="345855"/>
                </a:solidFill>
                <a:effectLst/>
                <a:latin typeface="Bitter"/>
              </a:rPr>
              <a:t>Senator Dhingra. This committee was responsible for the passage of our reproductive fraud bill in 2024. </a:t>
            </a:r>
          </a:p>
          <a:p>
            <a:endParaRPr lang="en-US" dirty="0"/>
          </a:p>
          <a:p>
            <a:pPr marL="0" marR="0" lvl="0" indent="0" algn="l" defTabSz="914400" rtl="0" eaLnBrk="1" fontAlgn="auto" latinLnBrk="0" hangingPunct="1">
              <a:lnSpc>
                <a:spcPct val="100000"/>
              </a:lnSpc>
              <a:spcBef>
                <a:spcPts val="0"/>
              </a:spcBef>
              <a:spcAft>
                <a:spcPts val="2250"/>
              </a:spcAft>
              <a:buClrTx/>
              <a:buSzTx/>
              <a:buFontTx/>
              <a:buNone/>
              <a:tabLst/>
              <a:defRPr/>
            </a:pPr>
            <a:r>
              <a:rPr lang="en-US" dirty="0"/>
              <a:t>And last but never least the fiscal committees House Appropriations which is chaired by </a:t>
            </a:r>
            <a:r>
              <a:rPr lang="en-US" b="0" i="0" dirty="0">
                <a:solidFill>
                  <a:srgbClr val="345855"/>
                </a:solidFill>
                <a:effectLst/>
                <a:latin typeface="Bitter"/>
              </a:rPr>
              <a:t>Representative Timm Ormsby</a:t>
            </a:r>
          </a:p>
          <a:p>
            <a:pPr algn="l">
              <a:spcAft>
                <a:spcPts val="2250"/>
              </a:spcAft>
            </a:pPr>
            <a:r>
              <a:rPr lang="en-US" dirty="0"/>
              <a:t>Senate Ways and Means which is chaired by Senator June Robinson,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7764AD8-5229-44E4-9BAC-D1182B1E95E5}" type="slidenum">
              <a:rPr lang="en-US" smtClean="0"/>
              <a:t>5</a:t>
            </a:fld>
            <a:endParaRPr lang="en-US" dirty="0"/>
          </a:p>
        </p:txBody>
      </p:sp>
    </p:spTree>
    <p:extLst>
      <p:ext uri="{BB962C8B-B14F-4D97-AF65-F5344CB8AC3E}">
        <p14:creationId xmlns:p14="http://schemas.microsoft.com/office/powerpoint/2010/main" val="407204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Last year the WMC tracked 63 bills internally, and over a hundred collaboratively with the Department of Health and we shared just a handful in this presentation. </a:t>
            </a:r>
          </a:p>
          <a:p>
            <a:pPr>
              <a:buNone/>
            </a:pPr>
            <a:endParaRPr lang="en-US" b="0" dirty="0"/>
          </a:p>
          <a:p>
            <a:pPr>
              <a:buNone/>
            </a:pPr>
            <a:r>
              <a:rPr lang="en-US" dirty="0"/>
              <a:t>This year’s legislative session was notably different from previous years. </a:t>
            </a:r>
            <a:r>
              <a:rPr lang="en-US" b="0" dirty="0"/>
              <a:t>While the medical commission tracked roughly 50 bills internally; only 10 of those bills made it to the Governors desk. The Department of Health tracked 27 bills but did extensive analysis on each to equal over 257 bill analysis. Unlike past years, the legislative website is not predicting to have stats for this session until June. In previous years the numbers of bill introductions has been over a 1,000 and some sessions over 2000. Our guess is that there was a significant reduction in bills overall. </a:t>
            </a:r>
          </a:p>
          <a:p>
            <a:pPr>
              <a:buNone/>
            </a:pPr>
            <a:endParaRPr lang="en-US" b="0" dirty="0"/>
          </a:p>
          <a:p>
            <a:pPr>
              <a:buNone/>
            </a:pPr>
            <a:r>
              <a:rPr lang="en-US" dirty="0"/>
              <a:t>The Governor’s office significantly limited the number of bills introduced, largely due to a substantial budget deficit. Every decision, analysis, and recommendation we made was weighed carefully, knowing that each carried potential impacts. It was a challenging session by any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97764AD8-5229-44E4-9BAC-D1182B1E95E5}" type="slidenum">
              <a:rPr lang="en-US" smtClean="0"/>
              <a:t>6</a:t>
            </a:fld>
            <a:endParaRPr lang="en-US" dirty="0"/>
          </a:p>
        </p:txBody>
      </p:sp>
    </p:spTree>
    <p:extLst>
      <p:ext uri="{BB962C8B-B14F-4D97-AF65-F5344CB8AC3E}">
        <p14:creationId xmlns:p14="http://schemas.microsoft.com/office/powerpoint/2010/main" val="187431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we are still very proud of the important legislation that passed this year and thankful for our amazing staff that worked hard to get this legislation through the process.</a:t>
            </a:r>
          </a:p>
          <a:p>
            <a:br>
              <a:rPr lang="en-US" dirty="0"/>
            </a:br>
            <a:r>
              <a:rPr lang="en-US" sz="1200" dirty="0">
                <a:latin typeface="+mj-lt"/>
              </a:rPr>
              <a:t>Uniform Disciplinary Act technical fix, House Bill 1640. We identified some drafting errors that excluded the MD and PA compact from the UDA authority explicitly. This bill creates consistency by including these compacts into the UDA that governs the credentialing of health professionals. </a:t>
            </a:r>
          </a:p>
          <a:p>
            <a:endParaRPr lang="en-US" sz="1200" dirty="0">
              <a:latin typeface="+mj-lt"/>
            </a:endParaRPr>
          </a:p>
          <a:p>
            <a:r>
              <a:rPr lang="en-US" sz="1200" dirty="0">
                <a:effectLst/>
                <a:latin typeface="+mj-lt"/>
                <a:ea typeface="Times New Roman" panose="02020603050405020304" pitchFamily="18" charset="0"/>
                <a:cs typeface="Aptos" panose="020B0004020202020204" pitchFamily="34" charset="0"/>
              </a:rPr>
              <a:t>Clinical Experience license update, Senate Bill 5118. This was an IMG workgroup developed bill and it removed the requirement for USMLE step 3 and Washington residency for 12 months before getting a license. It also added physician employment group as an option for nominating an individual for a license in addition to extending the total valid time for the license to eight years. </a:t>
            </a: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97764AD8-5229-44E4-9BAC-D1182B1E95E5}" type="slidenum">
              <a:rPr lang="en-US" smtClean="0"/>
              <a:t>7</a:t>
            </a:fld>
            <a:endParaRPr lang="en-US" dirty="0"/>
          </a:p>
        </p:txBody>
      </p:sp>
    </p:spTree>
    <p:extLst>
      <p:ext uri="{BB962C8B-B14F-4D97-AF65-F5344CB8AC3E}">
        <p14:creationId xmlns:p14="http://schemas.microsoft.com/office/powerpoint/2010/main" val="226411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Micah</a:t>
            </a:r>
          </a:p>
        </p:txBody>
      </p:sp>
      <p:sp>
        <p:nvSpPr>
          <p:cNvPr id="4" name="Slide Number Placeholder 3"/>
          <p:cNvSpPr>
            <a:spLocks noGrp="1"/>
          </p:cNvSpPr>
          <p:nvPr>
            <p:ph type="sldNum" sz="quarter" idx="5"/>
          </p:nvPr>
        </p:nvSpPr>
        <p:spPr/>
        <p:txBody>
          <a:bodyPr/>
          <a:lstStyle/>
          <a:p>
            <a:fld id="{97764AD8-5229-44E4-9BAC-D1182B1E95E5}" type="slidenum">
              <a:rPr lang="en-US" smtClean="0"/>
              <a:t>8</a:t>
            </a:fld>
            <a:endParaRPr lang="en-US" dirty="0"/>
          </a:p>
        </p:txBody>
      </p:sp>
    </p:spTree>
    <p:extLst>
      <p:ext uri="{BB962C8B-B14F-4D97-AF65-F5344CB8AC3E}">
        <p14:creationId xmlns:p14="http://schemas.microsoft.com/office/powerpoint/2010/main" val="258827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Micah </a:t>
            </a:r>
          </a:p>
        </p:txBody>
      </p:sp>
      <p:sp>
        <p:nvSpPr>
          <p:cNvPr id="4" name="Slide Number Placeholder 3"/>
          <p:cNvSpPr>
            <a:spLocks noGrp="1"/>
          </p:cNvSpPr>
          <p:nvPr>
            <p:ph type="sldNum" sz="quarter" idx="5"/>
          </p:nvPr>
        </p:nvSpPr>
        <p:spPr/>
        <p:txBody>
          <a:bodyPr/>
          <a:lstStyle/>
          <a:p>
            <a:fld id="{97764AD8-5229-44E4-9BAC-D1182B1E95E5}" type="slidenum">
              <a:rPr lang="en-US" smtClean="0"/>
              <a:t>9</a:t>
            </a:fld>
            <a:endParaRPr lang="en-US" dirty="0"/>
          </a:p>
        </p:txBody>
      </p:sp>
    </p:spTree>
    <p:extLst>
      <p:ext uri="{BB962C8B-B14F-4D97-AF65-F5344CB8AC3E}">
        <p14:creationId xmlns:p14="http://schemas.microsoft.com/office/powerpoint/2010/main" val="2461908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261" r="54902"/>
          <a:stretch/>
        </p:blipFill>
        <p:spPr>
          <a:xfrm>
            <a:off x="-1200151" y="-65314"/>
            <a:ext cx="4865915" cy="69233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5764" y="-65314"/>
            <a:ext cx="5526825" cy="6923314"/>
          </a:xfrm>
          <a:prstGeom prst="rect">
            <a:avLst/>
          </a:prstGeom>
        </p:spPr>
      </p:pic>
      <p:sp>
        <p:nvSpPr>
          <p:cNvPr id="10"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4"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8C4CCD-1362-4CC7-BA2D-0BEF6B3ABFE9}" type="slidenum">
              <a:rPr lang="en-US" smtClean="0"/>
              <a:t>‹#›</a:t>
            </a:fld>
            <a:endParaRPr lang="en-US" dirty="0"/>
          </a:p>
        </p:txBody>
      </p:sp>
      <p:sp>
        <p:nvSpPr>
          <p:cNvPr id="20" name="Title 1"/>
          <p:cNvSpPr>
            <a:spLocks noGrp="1"/>
          </p:cNvSpPr>
          <p:nvPr>
            <p:ph type="ctrTitle" hasCustomPrompt="1"/>
          </p:nvPr>
        </p:nvSpPr>
        <p:spPr>
          <a:xfrm>
            <a:off x="0" y="2600862"/>
            <a:ext cx="9141714" cy="2387600"/>
          </a:xfrm>
          <a:solidFill>
            <a:schemeClr val="bg1">
              <a:alpha val="60000"/>
            </a:schemeClr>
          </a:solidFill>
        </p:spPr>
        <p:txBody>
          <a:bodyPr anchor="b">
            <a:normAutofit/>
          </a:bodyPr>
          <a:lstStyle>
            <a:lvl1pPr algn="l">
              <a:defRPr sz="4000" b="1" baseline="0">
                <a:solidFill>
                  <a:schemeClr val="tx2"/>
                </a:solidFill>
                <a:latin typeface="Corbel" panose="020B0503020204020204" pitchFamily="34" charset="0"/>
              </a:defRPr>
            </a:lvl1pPr>
          </a:lstStyle>
          <a:p>
            <a:r>
              <a:rPr lang="en-US" dirty="0"/>
              <a:t>Title of Presentation</a:t>
            </a:r>
            <a:br>
              <a:rPr lang="en-US" dirty="0"/>
            </a:br>
            <a:r>
              <a:rPr lang="en-US" dirty="0"/>
              <a:t>Washington State Medical Commission</a:t>
            </a:r>
          </a:p>
        </p:txBody>
      </p:sp>
      <p:sp>
        <p:nvSpPr>
          <p:cNvPr id="19" name="Subtitle 2"/>
          <p:cNvSpPr>
            <a:spLocks noGrp="1"/>
          </p:cNvSpPr>
          <p:nvPr>
            <p:ph type="subTitle" idx="1" hasCustomPrompt="1"/>
          </p:nvPr>
        </p:nvSpPr>
        <p:spPr>
          <a:xfrm>
            <a:off x="4151002" y="5202238"/>
            <a:ext cx="4990712" cy="1655762"/>
          </a:xfrm>
          <a:solidFill>
            <a:schemeClr val="bg1">
              <a:alpha val="51000"/>
            </a:schemeClr>
          </a:solidFill>
        </p:spPr>
        <p:txBody>
          <a:bodyPr>
            <a:normAutofit/>
          </a:bodyPr>
          <a:lstStyle>
            <a:lvl1pPr marL="0" indent="0" algn="l">
              <a:buNone/>
              <a:defRPr sz="2800" b="1" baseline="0">
                <a:solidFill>
                  <a:schemeClr val="tx2"/>
                </a:solidFill>
                <a:latin typeface="Corbel" panose="020B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Group / Event Presenting to </a:t>
            </a:r>
          </a:p>
          <a:p>
            <a:r>
              <a:rPr lang="en-US" dirty="0"/>
              <a:t>Date</a:t>
            </a:r>
          </a:p>
          <a:p>
            <a:r>
              <a:rPr lang="en-US" dirty="0"/>
              <a:t>Presenter Name </a:t>
            </a: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080" y="-414834"/>
            <a:ext cx="4613860" cy="1647807"/>
          </a:xfrm>
          <a:prstGeom prst="rect">
            <a:avLst/>
          </a:prstGeom>
        </p:spPr>
      </p:pic>
    </p:spTree>
    <p:extLst>
      <p:ext uri="{BB962C8B-B14F-4D97-AF65-F5344CB8AC3E}">
        <p14:creationId xmlns:p14="http://schemas.microsoft.com/office/powerpoint/2010/main" val="374671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2933700"/>
            <a:ext cx="7886700" cy="32218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55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447800"/>
            <a:ext cx="5800725" cy="4729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6543675" y="1447800"/>
            <a:ext cx="1971675" cy="4729163"/>
          </a:xfrm>
        </p:spPr>
        <p:txBody>
          <a:bodyPr vert="eaVert"/>
          <a:lstStyle/>
          <a:p>
            <a:r>
              <a:rPr lang="en-US"/>
              <a:t>Click to edit Master title style</a:t>
            </a:r>
          </a:p>
        </p:txBody>
      </p:sp>
    </p:spTree>
    <p:extLst>
      <p:ext uri="{BB962C8B-B14F-4D97-AF65-F5344CB8AC3E}">
        <p14:creationId xmlns:p14="http://schemas.microsoft.com/office/powerpoint/2010/main" val="222103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73729"/>
            <a:ext cx="7886700" cy="41032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628650" y="1227365"/>
            <a:ext cx="7886700" cy="609599"/>
          </a:xfrm>
        </p:spPr>
        <p:txBody>
          <a:bodyPr>
            <a:no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401006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accent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2" name="Title 1"/>
          <p:cNvSpPr>
            <a:spLocks noGrp="1"/>
          </p:cNvSpPr>
          <p:nvPr>
            <p:ph type="title"/>
          </p:nvPr>
        </p:nvSpPr>
        <p:spPr>
          <a:xfrm>
            <a:off x="623888" y="1709738"/>
            <a:ext cx="7886700" cy="2862262"/>
          </a:xfrm>
        </p:spPr>
        <p:txBody>
          <a:bodyPr anchor="b"/>
          <a:lstStyle>
            <a:lvl1pPr>
              <a:defRPr sz="4500"/>
            </a:lvl1pPr>
          </a:lstStyle>
          <a:p>
            <a:r>
              <a:rPr lang="en-US"/>
              <a:t>Click to edit Master title style</a:t>
            </a:r>
          </a:p>
        </p:txBody>
      </p:sp>
    </p:spTree>
    <p:extLst>
      <p:ext uri="{BB962C8B-B14F-4D97-AF65-F5344CB8AC3E}">
        <p14:creationId xmlns:p14="http://schemas.microsoft.com/office/powerpoint/2010/main" val="36882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2302330"/>
            <a:ext cx="3886200" cy="38746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p:nvPr>
        </p:nvSpPr>
        <p:spPr>
          <a:xfrm>
            <a:off x="628650" y="2302330"/>
            <a:ext cx="3886200" cy="38746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28650" y="1235530"/>
            <a:ext cx="7886700" cy="683078"/>
          </a:xfrm>
        </p:spPr>
        <p:txBody>
          <a:bodyPr>
            <a:norm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29268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2248" y="2686050"/>
            <a:ext cx="3868340" cy="348615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2248" y="1890666"/>
            <a:ext cx="3868340" cy="6413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3888" y="2686050"/>
            <a:ext cx="3867150" cy="348615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623888" y="1890666"/>
            <a:ext cx="3867150" cy="6413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 name="Title 1"/>
          <p:cNvSpPr>
            <a:spLocks noGrp="1"/>
          </p:cNvSpPr>
          <p:nvPr>
            <p:ph type="title"/>
          </p:nvPr>
        </p:nvSpPr>
        <p:spPr>
          <a:xfrm>
            <a:off x="623888" y="1232807"/>
            <a:ext cx="7886700" cy="653143"/>
          </a:xfrm>
        </p:spPr>
        <p:txBody>
          <a:bodyPr>
            <a:norm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132810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183821"/>
            <a:ext cx="7886700" cy="636815"/>
          </a:xfrm>
        </p:spPr>
        <p:txBody>
          <a:bodyPr>
            <a:norm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30453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04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817650"/>
            <a:ext cx="4629150" cy="435562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8650" y="3133494"/>
            <a:ext cx="2949178" cy="30620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Title 1"/>
          <p:cNvSpPr>
            <a:spLocks noGrp="1"/>
          </p:cNvSpPr>
          <p:nvPr>
            <p:ph type="title"/>
          </p:nvPr>
        </p:nvSpPr>
        <p:spPr>
          <a:xfrm>
            <a:off x="629841" y="1447800"/>
            <a:ext cx="2949178" cy="1600200"/>
          </a:xfrm>
        </p:spPr>
        <p:txBody>
          <a:bodyPr anchor="b"/>
          <a:lstStyle>
            <a:lvl1pPr>
              <a:defRPr sz="2400"/>
            </a:lvl1pPr>
          </a:lstStyle>
          <a:p>
            <a:r>
              <a:rPr lang="en-US"/>
              <a:t>Click to edit Master title style</a:t>
            </a:r>
          </a:p>
        </p:txBody>
      </p:sp>
    </p:spTree>
    <p:extLst>
      <p:ext uri="{BB962C8B-B14F-4D97-AF65-F5344CB8AC3E}">
        <p14:creationId xmlns:p14="http://schemas.microsoft.com/office/powerpoint/2010/main" val="212563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1447800"/>
            <a:ext cx="4629150" cy="4724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3133494"/>
            <a:ext cx="2949178" cy="303870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Title 1"/>
          <p:cNvSpPr>
            <a:spLocks noGrp="1"/>
          </p:cNvSpPr>
          <p:nvPr>
            <p:ph type="title"/>
          </p:nvPr>
        </p:nvSpPr>
        <p:spPr>
          <a:xfrm>
            <a:off x="629841" y="1447800"/>
            <a:ext cx="2949178" cy="1600200"/>
          </a:xfrm>
        </p:spPr>
        <p:txBody>
          <a:bodyPr anchor="b"/>
          <a:lstStyle>
            <a:lvl1pPr>
              <a:defRPr sz="2400"/>
            </a:lvl1pPr>
          </a:lstStyle>
          <a:p>
            <a:r>
              <a:rPr lang="en-US"/>
              <a:t>Click to edit Master title style</a:t>
            </a:r>
          </a:p>
        </p:txBody>
      </p:sp>
    </p:spTree>
    <p:extLst>
      <p:ext uri="{BB962C8B-B14F-4D97-AF65-F5344CB8AC3E}">
        <p14:creationId xmlns:p14="http://schemas.microsoft.com/office/powerpoint/2010/main" val="26785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microsoft.com/office/2007/relationships/hdphoto" Target="../media/hdphoto1.wdp"/><Relationship Id="rId3" Type="http://schemas.openxmlformats.org/officeDocument/2006/relationships/slideLayout" Target="../slideLayouts/slideLayout3.xml"/><Relationship Id="rId21" Type="http://schemas.openxmlformats.org/officeDocument/2006/relationships/image" Target="../media/image8.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2227412"/>
            <a:ext cx="7886700" cy="39495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28650" y="1193240"/>
            <a:ext cx="7886700" cy="888654"/>
          </a:xfrm>
          <a:prstGeom prst="rect">
            <a:avLst/>
          </a:prstGeom>
        </p:spPr>
        <p:txBody>
          <a:bodyPr vert="horz" lIns="91440" tIns="45720" rIns="91440" bIns="45720" rtlCol="0" anchor="ctr">
            <a:normAutofit/>
          </a:bodyPr>
          <a:lstStyle/>
          <a:p>
            <a:r>
              <a:rPr lang="en-US" dirty="0"/>
              <a:t>Click to edit Master title style</a:t>
            </a:r>
          </a:p>
        </p:txBody>
      </p:sp>
      <p:sp>
        <p:nvSpPr>
          <p:cNvPr id="4" name="Rectangle 3"/>
          <p:cNvSpPr/>
          <p:nvPr userDrawn="1"/>
        </p:nvSpPr>
        <p:spPr>
          <a:xfrm>
            <a:off x="-65314" y="0"/>
            <a:ext cx="9315450" cy="1167493"/>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7" name="Rectangle 16"/>
          <p:cNvSpPr/>
          <p:nvPr userDrawn="1"/>
        </p:nvSpPr>
        <p:spPr>
          <a:xfrm>
            <a:off x="-65313" y="6176963"/>
            <a:ext cx="9209314" cy="681037"/>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8650" y="6243541"/>
            <a:ext cx="630932" cy="547881"/>
          </a:xfrm>
          <a:prstGeom prst="rect">
            <a:avLst/>
          </a:prstGeom>
        </p:spPr>
      </p:pic>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4268" y="6269287"/>
            <a:ext cx="493776" cy="493776"/>
          </a:xfrm>
          <a:prstGeom prst="rect">
            <a:avLst/>
          </a:prstGeom>
        </p:spPr>
      </p:pic>
      <p:sp>
        <p:nvSpPr>
          <p:cNvPr id="18" name="TextBox 17"/>
          <p:cNvSpPr txBox="1"/>
          <p:nvPr userDrawn="1"/>
        </p:nvSpPr>
        <p:spPr>
          <a:xfrm>
            <a:off x="1455527" y="6332815"/>
            <a:ext cx="2806234"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r>
              <a:rPr lang="en-US" b="1" dirty="0">
                <a:solidFill>
                  <a:schemeClr val="bg1"/>
                </a:solidFill>
                <a:latin typeface="Corbel" panose="020B0503020204020204" pitchFamily="34" charset="0"/>
              </a:rPr>
              <a:t>@WAMedCommission</a:t>
            </a:r>
          </a:p>
        </p:txBody>
      </p:sp>
      <p:pic>
        <p:nvPicPr>
          <p:cNvPr id="21" name="Picture 20"/>
          <p:cNvPicPr>
            <a:picLocks noChangeAspect="1"/>
          </p:cNvPicPr>
          <p:nvPr userDrawn="1"/>
        </p:nvPicPr>
        <p:blipFill>
          <a:blip r:embed="rId15" cstate="print">
            <a:lum bright="70000" contrast="-70000"/>
            <a:extLst>
              <a:ext uri="{28A0092B-C50C-407E-A947-70E740481C1C}">
                <a14:useLocalDpi xmlns:a14="http://schemas.microsoft.com/office/drawing/2010/main" val="0"/>
              </a:ext>
            </a:extLst>
          </a:blip>
          <a:stretch>
            <a:fillRect/>
          </a:stretch>
        </p:blipFill>
        <p:spPr>
          <a:xfrm>
            <a:off x="4261761" y="6269287"/>
            <a:ext cx="493776" cy="493776"/>
          </a:xfrm>
          <a:prstGeom prst="rect">
            <a:avLst/>
          </a:prstGeom>
        </p:spPr>
      </p:pic>
      <p:sp>
        <p:nvSpPr>
          <p:cNvPr id="22" name="TextBox 21"/>
          <p:cNvSpPr txBox="1"/>
          <p:nvPr userDrawn="1"/>
        </p:nvSpPr>
        <p:spPr>
          <a:xfrm>
            <a:off x="4449540" y="6322481"/>
            <a:ext cx="2806234"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r>
              <a:rPr lang="en-US" b="1" dirty="0">
                <a:solidFill>
                  <a:schemeClr val="bg1"/>
                </a:solidFill>
                <a:latin typeface="Corbel" panose="020B0503020204020204" pitchFamily="34" charset="0"/>
              </a:rPr>
              <a:t>WMC.wa.gov</a:t>
            </a:r>
          </a:p>
        </p:txBody>
      </p:sp>
      <p:pic>
        <p:nvPicPr>
          <p:cNvPr id="23" name="Picture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478" y="5916968"/>
            <a:ext cx="2406500" cy="1203250"/>
          </a:xfrm>
          <a:prstGeom prst="rect">
            <a:avLst/>
          </a:prstGeom>
        </p:spPr>
      </p:pic>
      <p:pic>
        <p:nvPicPr>
          <p:cNvPr id="24" name="Picture 23"/>
          <p:cNvPicPr>
            <a:picLocks noChangeAspect="1"/>
          </p:cNvPicPr>
          <p:nvPr userDrawn="1"/>
        </p:nvPicPr>
        <p:blipFill rotWithShape="1">
          <a:blip r:embed="rId17" cstate="print">
            <a:extLst>
              <a:ext uri="{BEBA8EAE-BF5A-486C-A8C5-ECC9F3942E4B}">
                <a14:imgProps xmlns:a14="http://schemas.microsoft.com/office/drawing/2010/main">
                  <a14:imgLayer r:embed="rId18">
                    <a14:imgEffect>
                      <a14:saturation sat="33000"/>
                    </a14:imgEffect>
                  </a14:imgLayer>
                </a14:imgProps>
              </a:ext>
              <a:ext uri="{28A0092B-C50C-407E-A947-70E740481C1C}">
                <a14:useLocalDpi xmlns:a14="http://schemas.microsoft.com/office/drawing/2010/main" val="0"/>
              </a:ext>
            </a:extLst>
          </a:blip>
          <a:srcRect l="23037" t="5087" r="45087" b="57618"/>
          <a:stretch/>
        </p:blipFill>
        <p:spPr>
          <a:xfrm>
            <a:off x="359204" y="-6459"/>
            <a:ext cx="1510418" cy="1180411"/>
          </a:xfrm>
          <a:prstGeom prst="rect">
            <a:avLst/>
          </a:prstGeom>
        </p:spPr>
      </p:pic>
      <p:pic>
        <p:nvPicPr>
          <p:cNvPr id="25" name="Picture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69622" y="1705"/>
            <a:ext cx="3521856" cy="1173952"/>
          </a:xfrm>
          <a:prstGeom prst="rect">
            <a:avLst/>
          </a:prstGeom>
        </p:spPr>
      </p:pic>
      <p:pic>
        <p:nvPicPr>
          <p:cNvPr id="26" name="Picture 25"/>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391477" y="-28198"/>
            <a:ext cx="1698172" cy="1203855"/>
          </a:xfrm>
          <a:prstGeom prst="rect">
            <a:avLst/>
          </a:prstGeom>
        </p:spPr>
      </p:pic>
      <p:pic>
        <p:nvPicPr>
          <p:cNvPr id="27" name="Picture 26"/>
          <p:cNvPicPr>
            <a:picLocks noChangeAspect="1"/>
          </p:cNvPicPr>
          <p:nvPr userDrawn="1"/>
        </p:nvPicPr>
        <p:blipFill rotWithShape="1">
          <a:blip r:embed="rId21" cstate="print">
            <a:extLst>
              <a:ext uri="{28A0092B-C50C-407E-A947-70E740481C1C}">
                <a14:useLocalDpi xmlns:a14="http://schemas.microsoft.com/office/drawing/2010/main" val="0"/>
              </a:ext>
            </a:extLst>
          </a:blip>
          <a:srcRect r="51733"/>
          <a:stretch/>
        </p:blipFill>
        <p:spPr>
          <a:xfrm>
            <a:off x="7089649" y="-124017"/>
            <a:ext cx="1425701" cy="1299674"/>
          </a:xfrm>
          <a:prstGeom prst="rect">
            <a:avLst/>
          </a:prstGeom>
        </p:spPr>
      </p:pic>
    </p:spTree>
    <p:extLst>
      <p:ext uri="{BB962C8B-B14F-4D97-AF65-F5344CB8AC3E}">
        <p14:creationId xmlns:p14="http://schemas.microsoft.com/office/powerpoint/2010/main" val="257806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0" hangingPunct="1">
        <a:spcBef>
          <a:spcPct val="0"/>
        </a:spcBef>
        <a:buNone/>
        <a:defRPr sz="3600" b="1" kern="1200">
          <a:solidFill>
            <a:schemeClr val="tx1"/>
          </a:solidFill>
          <a:latin typeface="Corbel" panose="020B0503020204020204" pitchFamily="34" charset="0"/>
          <a:ea typeface="+mj-ea"/>
          <a:cs typeface="+mj-cs"/>
        </a:defRPr>
      </a:lvl1pPr>
    </p:titleStyle>
    <p:bodyStyle>
      <a:lvl1pPr marL="1714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2100" b="0" kern="1200">
          <a:solidFill>
            <a:schemeClr val="tx1"/>
          </a:solidFill>
          <a:latin typeface="Corbel" panose="020B0503020204020204" pitchFamily="34" charset="0"/>
          <a:ea typeface="+mn-ea"/>
          <a:cs typeface="+mn-cs"/>
        </a:defRPr>
      </a:lvl1pPr>
      <a:lvl2pPr marL="5143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8572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500" kern="1200">
          <a:solidFill>
            <a:schemeClr val="tx1"/>
          </a:solidFill>
          <a:latin typeface="Corbel" panose="020B0503020204020204" pitchFamily="34" charset="0"/>
          <a:ea typeface="+mn-ea"/>
          <a:cs typeface="+mn-cs"/>
        </a:defRPr>
      </a:lvl3pPr>
      <a:lvl4pPr marL="12001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Corbel" panose="020B0503020204020204" pitchFamily="34" charset="0"/>
          <a:ea typeface="+mn-ea"/>
          <a:cs typeface="+mn-cs"/>
        </a:defRPr>
      </a:lvl4pPr>
      <a:lvl5pPr marL="15430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Corbel" panose="020B0503020204020204" pitchFamily="34" charset="0"/>
          <a:ea typeface="+mn-ea"/>
          <a:cs typeface="+mn-cs"/>
        </a:defRPr>
      </a:lvl5pPr>
      <a:lvl6pPr marL="18859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48">
          <p15:clr>
            <a:srgbClr val="F26B43"/>
          </p15:clr>
        </p15:guide>
        <p15:guide id="1" pos="2880">
          <p15:clr>
            <a:srgbClr val="F26B43"/>
          </p15:clr>
        </p15:guide>
        <p15:guide id="2" orient="horz" pos="912">
          <p15:clr>
            <a:srgbClr val="F26B43"/>
          </p15:clr>
        </p15:guide>
        <p15:guide id="3" orient="horz" pos="3888">
          <p15:clr>
            <a:srgbClr val="F26B43"/>
          </p15:clr>
        </p15:guide>
        <p15:guide id="4" pos="486">
          <p15:clr>
            <a:srgbClr val="F26B43"/>
          </p15:clr>
        </p15:guide>
        <p15:guide id="5" pos="5364">
          <p15:clr>
            <a:srgbClr val="F26B43"/>
          </p15:clr>
        </p15:guide>
        <p15:guide id="6" orient="horz" pos="4104">
          <p15:clr>
            <a:srgbClr val="F26B43"/>
          </p15:clr>
        </p15:guide>
        <p15:guide id="7" orient="horz" pos="42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78865" y="4256624"/>
            <a:ext cx="5462849" cy="2601376"/>
          </a:xfrm>
          <a:gradFill>
            <a:gsLst>
              <a:gs pos="0">
                <a:schemeClr val="bg1">
                  <a:shade val="30000"/>
                  <a:satMod val="115000"/>
                  <a:alpha val="16000"/>
                </a:schemeClr>
              </a:gs>
              <a:gs pos="57000">
                <a:schemeClr val="bg1">
                  <a:shade val="67500"/>
                  <a:satMod val="115000"/>
                </a:schemeClr>
              </a:gs>
              <a:gs pos="100000">
                <a:schemeClr val="bg1">
                  <a:shade val="100000"/>
                  <a:satMod val="115000"/>
                </a:schemeClr>
              </a:gs>
            </a:gsLst>
            <a:lin ang="10800000" scaled="1"/>
          </a:gradFill>
        </p:spPr>
        <p:txBody>
          <a:bodyPr>
            <a:normAutofit lnSpcReduction="10000"/>
          </a:bodyPr>
          <a:lstStyle/>
          <a:p>
            <a:pPr algn="ctr"/>
            <a:r>
              <a:rPr lang="en-US" sz="3200" dirty="0"/>
              <a:t>WMC May 7, 2025</a:t>
            </a:r>
            <a:br>
              <a:rPr lang="en-US" sz="3200" dirty="0"/>
            </a:br>
            <a:br>
              <a:rPr lang="en-US" sz="2400" dirty="0"/>
            </a:br>
            <a:r>
              <a:rPr lang="en-US" sz="2400" dirty="0"/>
              <a:t>Micah Matthews, Deputy Executive </a:t>
            </a:r>
            <a:br>
              <a:rPr lang="en-US" sz="2400" dirty="0"/>
            </a:br>
            <a:r>
              <a:rPr lang="en-US" sz="2400" dirty="0"/>
              <a:t>and Legislative Director</a:t>
            </a:r>
          </a:p>
          <a:p>
            <a:pPr algn="ctr"/>
            <a:r>
              <a:rPr lang="en-US" sz="2400" dirty="0"/>
              <a:t>Stephanie Mason, </a:t>
            </a:r>
            <a:br>
              <a:rPr lang="en-US" sz="2400" dirty="0"/>
            </a:br>
            <a:r>
              <a:rPr lang="en-US" sz="2400" dirty="0"/>
              <a:t>Public Information Officer  and Legislative Liaison</a:t>
            </a:r>
          </a:p>
          <a:p>
            <a:endParaRPr lang="en-US" sz="2400" dirty="0"/>
          </a:p>
        </p:txBody>
      </p:sp>
      <p:sp>
        <p:nvSpPr>
          <p:cNvPr id="7" name="Title 6">
            <a:extLst>
              <a:ext uri="{FF2B5EF4-FFF2-40B4-BE49-F238E27FC236}">
                <a16:creationId xmlns:a16="http://schemas.microsoft.com/office/drawing/2014/main" id="{7EDC4F08-5443-6224-DC08-0DD6CC9B39A1}"/>
              </a:ext>
            </a:extLst>
          </p:cNvPr>
          <p:cNvSpPr>
            <a:spLocks noGrp="1"/>
          </p:cNvSpPr>
          <p:nvPr>
            <p:ph type="ctrTitle"/>
          </p:nvPr>
        </p:nvSpPr>
        <p:spPr>
          <a:xfrm>
            <a:off x="1805650" y="2719138"/>
            <a:ext cx="7336063" cy="614076"/>
          </a:xfrm>
          <a:gradFill flip="none" rotWithShape="1">
            <a:gsLst>
              <a:gs pos="0">
                <a:schemeClr val="bg1">
                  <a:shade val="30000"/>
                  <a:satMod val="115000"/>
                  <a:alpha val="16000"/>
                </a:schemeClr>
              </a:gs>
              <a:gs pos="50000">
                <a:schemeClr val="bg1">
                  <a:shade val="67500"/>
                  <a:satMod val="115000"/>
                </a:schemeClr>
              </a:gs>
              <a:gs pos="100000">
                <a:schemeClr val="bg1">
                  <a:shade val="100000"/>
                  <a:satMod val="115000"/>
                </a:schemeClr>
              </a:gs>
            </a:gsLst>
            <a:lin ang="10800000" scaled="1"/>
            <a:tileRect/>
          </a:gradFill>
        </p:spPr>
        <p:txBody>
          <a:bodyPr>
            <a:normAutofit/>
          </a:bodyPr>
          <a:lstStyle/>
          <a:p>
            <a:r>
              <a:rPr lang="en-US" sz="3200" dirty="0"/>
              <a:t>2025 Legislative Session: Post Mortem </a:t>
            </a:r>
          </a:p>
        </p:txBody>
      </p:sp>
    </p:spTree>
    <p:extLst>
      <p:ext uri="{BB962C8B-B14F-4D97-AF65-F5344CB8AC3E}">
        <p14:creationId xmlns:p14="http://schemas.microsoft.com/office/powerpoint/2010/main" val="2246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76835F-B242-8F5C-1AC0-AB649BB9B8C2}"/>
              </a:ext>
            </a:extLst>
          </p:cNvPr>
          <p:cNvSpPr>
            <a:spLocks noGrp="1"/>
          </p:cNvSpPr>
          <p:nvPr>
            <p:ph sz="half" idx="1"/>
          </p:nvPr>
        </p:nvSpPr>
        <p:spPr>
          <a:xfrm>
            <a:off x="628650" y="2302330"/>
            <a:ext cx="7886700" cy="3874634"/>
          </a:xfrm>
        </p:spPr>
        <p:txBody>
          <a:bodyPr/>
          <a:lstStyle/>
          <a:p>
            <a:r>
              <a:rPr lang="en-US" dirty="0"/>
              <a:t>Specific increased authority (2008)</a:t>
            </a:r>
          </a:p>
          <a:p>
            <a:r>
              <a:rPr lang="en-US" dirty="0"/>
              <a:t>Funds live in the “02G” or Health Professions Account</a:t>
            </a:r>
          </a:p>
          <a:p>
            <a:r>
              <a:rPr lang="en-US" dirty="0"/>
              <a:t>Must be legislatively appropriated and allotted for use per statute</a:t>
            </a:r>
          </a:p>
          <a:p>
            <a:r>
              <a:rPr lang="en-US" dirty="0"/>
              <a:t>Budget requests are called “decision packages”</a:t>
            </a:r>
          </a:p>
          <a:p>
            <a:pPr lvl="1"/>
            <a:r>
              <a:rPr lang="en-US" dirty="0"/>
              <a:t>Maintenance &amp; operations</a:t>
            </a:r>
          </a:p>
          <a:p>
            <a:pPr lvl="1"/>
            <a:r>
              <a:rPr lang="en-US" dirty="0"/>
              <a:t>Increased case loads</a:t>
            </a:r>
          </a:p>
          <a:p>
            <a:pPr lvl="1"/>
            <a:r>
              <a:rPr lang="en-US" dirty="0"/>
              <a:t>Policy/new programs</a:t>
            </a:r>
          </a:p>
          <a:p>
            <a:r>
              <a:rPr lang="en-US" dirty="0"/>
              <a:t>Typically used to increase spending authority only</a:t>
            </a:r>
          </a:p>
          <a:p>
            <a:r>
              <a:rPr lang="en-US" dirty="0"/>
              <a:t>Reliant on presence of a reserve above OFM mandate</a:t>
            </a:r>
          </a:p>
          <a:p>
            <a:endParaRPr lang="en-US" dirty="0"/>
          </a:p>
          <a:p>
            <a:pPr lvl="1"/>
            <a:endParaRPr lang="en-US" dirty="0"/>
          </a:p>
        </p:txBody>
      </p:sp>
      <p:sp>
        <p:nvSpPr>
          <p:cNvPr id="4" name="Title 3">
            <a:extLst>
              <a:ext uri="{FF2B5EF4-FFF2-40B4-BE49-F238E27FC236}">
                <a16:creationId xmlns:a16="http://schemas.microsoft.com/office/drawing/2014/main" id="{61C43161-5E14-7528-3353-135B95A22F4E}"/>
              </a:ext>
            </a:extLst>
          </p:cNvPr>
          <p:cNvSpPr>
            <a:spLocks noGrp="1"/>
          </p:cNvSpPr>
          <p:nvPr>
            <p:ph type="title"/>
          </p:nvPr>
        </p:nvSpPr>
        <p:spPr/>
        <p:txBody>
          <a:bodyPr/>
          <a:lstStyle/>
          <a:p>
            <a:r>
              <a:rPr lang="en-US" dirty="0"/>
              <a:t>WMC </a:t>
            </a:r>
            <a:r>
              <a:rPr lang="en-US"/>
              <a:t>Budget Details </a:t>
            </a:r>
            <a:r>
              <a:rPr lang="en-US" dirty="0"/>
              <a:t>(legislative)</a:t>
            </a:r>
          </a:p>
        </p:txBody>
      </p:sp>
    </p:spTree>
    <p:extLst>
      <p:ext uri="{BB962C8B-B14F-4D97-AF65-F5344CB8AC3E}">
        <p14:creationId xmlns:p14="http://schemas.microsoft.com/office/powerpoint/2010/main" val="27864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E43029-B468-CA0B-172C-9A2C438785E1}"/>
              </a:ext>
            </a:extLst>
          </p:cNvPr>
          <p:cNvSpPr>
            <a:spLocks noGrp="1"/>
          </p:cNvSpPr>
          <p:nvPr>
            <p:ph sz="half" idx="1"/>
          </p:nvPr>
        </p:nvSpPr>
        <p:spPr>
          <a:xfrm>
            <a:off x="628650" y="2302330"/>
            <a:ext cx="7886700" cy="3874634"/>
          </a:xfrm>
        </p:spPr>
        <p:txBody>
          <a:bodyPr/>
          <a:lstStyle/>
          <a:p>
            <a:r>
              <a:rPr lang="en-US" dirty="0"/>
              <a:t>Non-disciplinary license relinquishment process</a:t>
            </a:r>
          </a:p>
          <a:p>
            <a:r>
              <a:rPr lang="en-US" dirty="0"/>
              <a:t>Protection of licensee personal and demographic information</a:t>
            </a:r>
          </a:p>
          <a:p>
            <a:r>
              <a:rPr lang="en-US" dirty="0"/>
              <a:t>Locums license type</a:t>
            </a:r>
          </a:p>
          <a:p>
            <a:r>
              <a:rPr lang="en-US" dirty="0"/>
              <a:t>Uniform Disciplinary Act updates</a:t>
            </a:r>
          </a:p>
          <a:p>
            <a:pPr lvl="1"/>
            <a:r>
              <a:rPr lang="en-US" dirty="0"/>
              <a:t>Revocation standards</a:t>
            </a:r>
          </a:p>
          <a:p>
            <a:pPr lvl="1"/>
            <a:r>
              <a:rPr lang="en-US" dirty="0"/>
              <a:t>Sexual misconduct clarification</a:t>
            </a:r>
          </a:p>
          <a:p>
            <a:pPr lvl="1"/>
            <a:r>
              <a:rPr lang="en-US" dirty="0"/>
              <a:t>Skills assessment clarification</a:t>
            </a:r>
          </a:p>
          <a:p>
            <a:r>
              <a:rPr lang="en-US" dirty="0"/>
              <a:t>Medical Examiner authority clarification</a:t>
            </a:r>
          </a:p>
        </p:txBody>
      </p:sp>
      <p:sp>
        <p:nvSpPr>
          <p:cNvPr id="4" name="Title 3">
            <a:extLst>
              <a:ext uri="{FF2B5EF4-FFF2-40B4-BE49-F238E27FC236}">
                <a16:creationId xmlns:a16="http://schemas.microsoft.com/office/drawing/2014/main" id="{43B3D870-16ED-589F-22AE-DDA6C0AB5028}"/>
              </a:ext>
            </a:extLst>
          </p:cNvPr>
          <p:cNvSpPr>
            <a:spLocks noGrp="1"/>
          </p:cNvSpPr>
          <p:nvPr>
            <p:ph type="title"/>
          </p:nvPr>
        </p:nvSpPr>
        <p:spPr/>
        <p:txBody>
          <a:bodyPr/>
          <a:lstStyle/>
          <a:p>
            <a:r>
              <a:rPr lang="en-US" dirty="0"/>
              <a:t>WMC Legislative Concepts for 2026</a:t>
            </a:r>
          </a:p>
        </p:txBody>
      </p:sp>
    </p:spTree>
    <p:extLst>
      <p:ext uri="{BB962C8B-B14F-4D97-AF65-F5344CB8AC3E}">
        <p14:creationId xmlns:p14="http://schemas.microsoft.com/office/powerpoint/2010/main" val="263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34CFEE-D9ED-E3A1-39EC-40DF1FC45FA5}"/>
              </a:ext>
            </a:extLst>
          </p:cNvPr>
          <p:cNvSpPr>
            <a:spLocks noGrp="1"/>
          </p:cNvSpPr>
          <p:nvPr>
            <p:ph idx="1"/>
          </p:nvPr>
        </p:nvSpPr>
        <p:spPr>
          <a:xfrm>
            <a:off x="628650" y="1699156"/>
            <a:ext cx="7886700" cy="4103234"/>
          </a:xfrm>
        </p:spPr>
        <p:txBody>
          <a:bodyPr anchor="ctr">
            <a:normAutofit/>
          </a:bodyPr>
          <a:lstStyle/>
          <a:p>
            <a:pPr marL="0" indent="0" algn="ctr">
              <a:buNone/>
            </a:pPr>
            <a:r>
              <a:rPr lang="en-US" sz="6600" dirty="0"/>
              <a:t>Questions?</a:t>
            </a:r>
            <a:endParaRPr lang="en-US" sz="4800" dirty="0"/>
          </a:p>
          <a:p>
            <a:pPr marL="0" indent="0" algn="ctr">
              <a:buNone/>
            </a:pPr>
            <a:r>
              <a:rPr lang="en-US" sz="4800" dirty="0"/>
              <a:t>Clarifications?</a:t>
            </a:r>
          </a:p>
        </p:txBody>
      </p:sp>
    </p:spTree>
    <p:extLst>
      <p:ext uri="{BB962C8B-B14F-4D97-AF65-F5344CB8AC3E}">
        <p14:creationId xmlns:p14="http://schemas.microsoft.com/office/powerpoint/2010/main" val="25623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0D6A1E-FB4C-A189-8F07-F4615DAE0352}"/>
              </a:ext>
            </a:extLst>
          </p:cNvPr>
          <p:cNvSpPr>
            <a:spLocks noGrp="1"/>
          </p:cNvSpPr>
          <p:nvPr>
            <p:ph idx="1"/>
          </p:nvPr>
        </p:nvSpPr>
        <p:spPr/>
        <p:txBody>
          <a:bodyPr anchor="ctr">
            <a:normAutofit/>
          </a:bodyPr>
          <a:lstStyle/>
          <a:p>
            <a:pPr marL="0" indent="0" algn="ctr">
              <a:lnSpc>
                <a:spcPct val="100000"/>
              </a:lnSpc>
              <a:spcBef>
                <a:spcPts val="0"/>
              </a:spcBef>
              <a:buNone/>
            </a:pPr>
            <a:r>
              <a:rPr lang="en-US" sz="2400" dirty="0"/>
              <a:t>Micah Matthews</a:t>
            </a:r>
          </a:p>
          <a:p>
            <a:pPr marL="0" indent="0" algn="ctr">
              <a:lnSpc>
                <a:spcPct val="100000"/>
              </a:lnSpc>
              <a:spcBef>
                <a:spcPts val="0"/>
              </a:spcBef>
              <a:buNone/>
            </a:pPr>
            <a:r>
              <a:rPr lang="en-US" sz="2400" dirty="0"/>
              <a:t>Deputy Executive and Legislative Director </a:t>
            </a:r>
            <a:br>
              <a:rPr lang="en-US" sz="2400" dirty="0"/>
            </a:br>
            <a:r>
              <a:rPr lang="en-US" sz="2400" dirty="0"/>
              <a:t>Micah.Matthews@WMC.wa.gov</a:t>
            </a:r>
            <a:endParaRPr lang="en-US" sz="4000" dirty="0"/>
          </a:p>
          <a:p>
            <a:pPr marL="0" indent="0" algn="ctr">
              <a:lnSpc>
                <a:spcPct val="100000"/>
              </a:lnSpc>
              <a:spcBef>
                <a:spcPts val="0"/>
              </a:spcBef>
              <a:buNone/>
            </a:pPr>
            <a:endParaRPr lang="en-US" sz="2400" dirty="0"/>
          </a:p>
          <a:p>
            <a:pPr marL="0" indent="0" algn="ctr">
              <a:lnSpc>
                <a:spcPct val="100000"/>
              </a:lnSpc>
              <a:spcBef>
                <a:spcPts val="0"/>
              </a:spcBef>
              <a:buNone/>
            </a:pPr>
            <a:r>
              <a:rPr lang="en-US" sz="2400" dirty="0"/>
              <a:t>Stephanie Mason</a:t>
            </a:r>
          </a:p>
          <a:p>
            <a:pPr marL="0" indent="0" algn="ctr">
              <a:lnSpc>
                <a:spcPct val="100000"/>
              </a:lnSpc>
              <a:spcBef>
                <a:spcPts val="0"/>
              </a:spcBef>
              <a:buNone/>
            </a:pPr>
            <a:r>
              <a:rPr lang="en-US" sz="2400" dirty="0"/>
              <a:t>Public Information Officer and Legislative Liaison </a:t>
            </a:r>
          </a:p>
          <a:p>
            <a:pPr marL="0" indent="0" algn="ctr">
              <a:lnSpc>
                <a:spcPct val="100000"/>
              </a:lnSpc>
              <a:spcBef>
                <a:spcPts val="0"/>
              </a:spcBef>
              <a:buNone/>
            </a:pPr>
            <a:r>
              <a:rPr lang="en-US" sz="2400" dirty="0"/>
              <a:t>Stephanie.Mason@WMC.wa.gov</a:t>
            </a:r>
            <a:br>
              <a:rPr lang="en-US" sz="2400" dirty="0"/>
            </a:br>
            <a:endParaRPr lang="en-US" sz="2400" dirty="0"/>
          </a:p>
          <a:p>
            <a:endParaRPr lang="en-US" dirty="0"/>
          </a:p>
        </p:txBody>
      </p:sp>
      <p:sp>
        <p:nvSpPr>
          <p:cNvPr id="3" name="Title 2">
            <a:extLst>
              <a:ext uri="{FF2B5EF4-FFF2-40B4-BE49-F238E27FC236}">
                <a16:creationId xmlns:a16="http://schemas.microsoft.com/office/drawing/2014/main" id="{89EE66B1-870F-48EB-404A-EC82AB0B5D4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4116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9AE2390-5816-CC78-5973-288A9330D368}"/>
              </a:ext>
            </a:extLst>
          </p:cNvPr>
          <p:cNvSpPr>
            <a:spLocks noGrp="1"/>
          </p:cNvSpPr>
          <p:nvPr>
            <p:ph idx="1"/>
          </p:nvPr>
        </p:nvSpPr>
        <p:spPr/>
        <p:txBody>
          <a:bodyPr/>
          <a:lstStyle/>
          <a:p>
            <a:pPr marL="0" indent="0">
              <a:buNone/>
            </a:pPr>
            <a:r>
              <a:rPr lang="en-US" dirty="0"/>
              <a:t>The Washington Medical Commission is the state regulator for allopathic physicians and physician assistants. </a:t>
            </a:r>
          </a:p>
          <a:p>
            <a:pPr marL="0" indent="0">
              <a:buNone/>
            </a:pPr>
            <a:r>
              <a:rPr lang="en-US" dirty="0"/>
              <a:t>The WMC </a:t>
            </a:r>
            <a:r>
              <a:rPr lang="en-US" b="1" dirty="0"/>
              <a:t>does not </a:t>
            </a:r>
            <a:r>
              <a:rPr lang="en-US" dirty="0"/>
              <a:t>lobby or have a political action committee (PAC).</a:t>
            </a:r>
          </a:p>
          <a:p>
            <a:pPr marL="0" indent="0">
              <a:buNone/>
            </a:pPr>
            <a:r>
              <a:rPr lang="en-US" dirty="0"/>
              <a:t> The WMC </a:t>
            </a:r>
            <a:r>
              <a:rPr lang="en-US" b="1" dirty="0"/>
              <a:t>does </a:t>
            </a:r>
            <a:r>
              <a:rPr lang="en-US" dirty="0"/>
              <a:t>actively</a:t>
            </a:r>
            <a:r>
              <a:rPr lang="en-US" b="1" dirty="0"/>
              <a:t> </a:t>
            </a:r>
            <a:r>
              <a:rPr lang="en-US" dirty="0"/>
              <a:t>participate</a:t>
            </a:r>
            <a:r>
              <a:rPr lang="en-US" b="1" dirty="0"/>
              <a:t> </a:t>
            </a:r>
            <a:r>
              <a:rPr lang="en-US" dirty="0"/>
              <a:t>in the legislative session.</a:t>
            </a:r>
          </a:p>
          <a:p>
            <a:pPr marL="0" indent="0">
              <a:buNone/>
            </a:pPr>
            <a:r>
              <a:rPr lang="en-US" dirty="0"/>
              <a:t>The goals of the Washington Medical Commission (WMC) during the legislative session are: </a:t>
            </a:r>
          </a:p>
          <a:p>
            <a:pPr lvl="1"/>
            <a:r>
              <a:rPr lang="en-US" dirty="0"/>
              <a:t>To protect the public by ensuring quality healthcare is provided by physicians and physician assistants.</a:t>
            </a:r>
          </a:p>
          <a:p>
            <a:pPr lvl="1"/>
            <a:r>
              <a:rPr lang="en-US" dirty="0"/>
              <a:t>To ensure practitioners have the legal and regulatory infrastructure to provide quality health care to Washington citizens. </a:t>
            </a:r>
          </a:p>
          <a:p>
            <a:endParaRPr lang="en-US" dirty="0"/>
          </a:p>
          <a:p>
            <a:pPr marL="0" indent="0">
              <a:buNone/>
            </a:pPr>
            <a:endParaRPr lang="en-US" dirty="0"/>
          </a:p>
        </p:txBody>
      </p:sp>
      <p:sp>
        <p:nvSpPr>
          <p:cNvPr id="7" name="Title 6">
            <a:extLst>
              <a:ext uri="{FF2B5EF4-FFF2-40B4-BE49-F238E27FC236}">
                <a16:creationId xmlns:a16="http://schemas.microsoft.com/office/drawing/2014/main" id="{87DD2CB2-5DBC-A4FE-D2C5-7D066A068C44}"/>
              </a:ext>
            </a:extLst>
          </p:cNvPr>
          <p:cNvSpPr>
            <a:spLocks noGrp="1"/>
          </p:cNvSpPr>
          <p:nvPr>
            <p:ph type="title"/>
          </p:nvPr>
        </p:nvSpPr>
        <p:spPr/>
        <p:txBody>
          <a:bodyPr/>
          <a:lstStyle/>
          <a:p>
            <a:r>
              <a:rPr lang="en-US" dirty="0"/>
              <a:t>WMC  and Session Involvement</a:t>
            </a:r>
          </a:p>
        </p:txBody>
      </p:sp>
    </p:spTree>
    <p:extLst>
      <p:ext uri="{BB962C8B-B14F-4D97-AF65-F5344CB8AC3E}">
        <p14:creationId xmlns:p14="http://schemas.microsoft.com/office/powerpoint/2010/main" val="293137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11377FA-AB8A-13D6-DC78-A2331E0CF314}"/>
              </a:ext>
            </a:extLst>
          </p:cNvPr>
          <p:cNvPicPr>
            <a:picLocks noGrp="1" noChangeAspect="1"/>
          </p:cNvPicPr>
          <p:nvPr>
            <p:ph sz="quarter" idx="4"/>
          </p:nvPr>
        </p:nvPicPr>
        <p:blipFill>
          <a:blip r:embed="rId3"/>
          <a:stretch>
            <a:fillRect/>
          </a:stretch>
        </p:blipFill>
        <p:spPr>
          <a:xfrm>
            <a:off x="5089792" y="3801174"/>
            <a:ext cx="3003256" cy="2242691"/>
          </a:xfrm>
        </p:spPr>
      </p:pic>
      <p:sp>
        <p:nvSpPr>
          <p:cNvPr id="7" name="Text Placeholder 6">
            <a:extLst>
              <a:ext uri="{FF2B5EF4-FFF2-40B4-BE49-F238E27FC236}">
                <a16:creationId xmlns:a16="http://schemas.microsoft.com/office/drawing/2014/main" id="{6595DB49-5365-149E-325D-6311E44CE0BF}"/>
              </a:ext>
            </a:extLst>
          </p:cNvPr>
          <p:cNvSpPr>
            <a:spLocks noGrp="1"/>
          </p:cNvSpPr>
          <p:nvPr>
            <p:ph type="body" sz="quarter" idx="3"/>
          </p:nvPr>
        </p:nvSpPr>
        <p:spPr>
          <a:xfrm>
            <a:off x="4652487" y="2067131"/>
            <a:ext cx="4152845" cy="1734043"/>
          </a:xfrm>
        </p:spPr>
        <p:txBody>
          <a:bodyPr>
            <a:normAutofit fontScale="25000" lnSpcReduction="20000"/>
          </a:bodyPr>
          <a:lstStyle/>
          <a:p>
            <a:pPr>
              <a:buNone/>
            </a:pPr>
            <a:r>
              <a:rPr lang="en-US" sz="6400" dirty="0"/>
              <a:t>Rulemaking (Administrative Regulations)</a:t>
            </a:r>
          </a:p>
          <a:p>
            <a:pPr>
              <a:buFont typeface="Arial" panose="020B0604020202020204" pitchFamily="34" charset="0"/>
              <a:buChar char="•"/>
            </a:pPr>
            <a:r>
              <a:rPr lang="en-US" sz="6400" b="0" dirty="0"/>
              <a:t> Authority: State agencies derive rulemaking authority from enabling statutes passed by the Legislature.</a:t>
            </a:r>
          </a:p>
          <a:p>
            <a:pPr>
              <a:buFont typeface="Arial" panose="020B0604020202020204" pitchFamily="34" charset="0"/>
              <a:buChar char="•"/>
            </a:pPr>
            <a:r>
              <a:rPr lang="en-US" sz="6400" b="0" dirty="0"/>
              <a:t> Compilation: Rules are codified in the Washington Administrative Code (WAC).</a:t>
            </a:r>
          </a:p>
          <a:p>
            <a:pPr>
              <a:buFont typeface="Arial" panose="020B0604020202020204" pitchFamily="34" charset="0"/>
              <a:buChar char="•"/>
            </a:pPr>
            <a:r>
              <a:rPr lang="en-US" sz="6400" b="0" dirty="0"/>
              <a:t> Function: Provide detailed procedures and requirements to implement and enforce statutes.</a:t>
            </a:r>
          </a:p>
          <a:p>
            <a:endParaRPr lang="en-US" dirty="0"/>
          </a:p>
        </p:txBody>
      </p:sp>
      <p:pic>
        <p:nvPicPr>
          <p:cNvPr id="10" name="Content Placeholder 9">
            <a:extLst>
              <a:ext uri="{FF2B5EF4-FFF2-40B4-BE49-F238E27FC236}">
                <a16:creationId xmlns:a16="http://schemas.microsoft.com/office/drawing/2014/main" id="{AD0005B4-1BF2-4781-63C5-2D7435068BD6}"/>
              </a:ext>
            </a:extLst>
          </p:cNvPr>
          <p:cNvPicPr>
            <a:picLocks noGrp="1" noChangeAspect="1"/>
          </p:cNvPicPr>
          <p:nvPr>
            <p:ph sz="half" idx="2"/>
          </p:nvPr>
        </p:nvPicPr>
        <p:blipFill>
          <a:blip r:embed="rId4"/>
          <a:stretch>
            <a:fillRect/>
          </a:stretch>
        </p:blipFill>
        <p:spPr>
          <a:xfrm>
            <a:off x="623888" y="4170751"/>
            <a:ext cx="3236691" cy="1679739"/>
          </a:xfrm>
        </p:spPr>
      </p:pic>
      <p:sp>
        <p:nvSpPr>
          <p:cNvPr id="5" name="Text Placeholder 4">
            <a:extLst>
              <a:ext uri="{FF2B5EF4-FFF2-40B4-BE49-F238E27FC236}">
                <a16:creationId xmlns:a16="http://schemas.microsoft.com/office/drawing/2014/main" id="{FAFA4BDA-8B9A-7009-2C60-E87783336C8D}"/>
              </a:ext>
            </a:extLst>
          </p:cNvPr>
          <p:cNvSpPr>
            <a:spLocks noGrp="1"/>
          </p:cNvSpPr>
          <p:nvPr>
            <p:ph type="body" idx="1"/>
          </p:nvPr>
        </p:nvSpPr>
        <p:spPr>
          <a:xfrm>
            <a:off x="623888" y="1890666"/>
            <a:ext cx="3597592" cy="2086974"/>
          </a:xfrm>
        </p:spPr>
        <p:txBody>
          <a:bodyPr>
            <a:noAutofit/>
          </a:bodyPr>
          <a:lstStyle/>
          <a:p>
            <a:pPr>
              <a:buNone/>
            </a:pPr>
            <a:r>
              <a:rPr lang="en-US" sz="1600" dirty="0"/>
              <a:t>Washington State Laws (Statutes)</a:t>
            </a:r>
          </a:p>
          <a:p>
            <a:pPr>
              <a:buFont typeface="Arial" panose="020B0604020202020204" pitchFamily="34" charset="0"/>
              <a:buChar char="•"/>
            </a:pPr>
            <a:r>
              <a:rPr lang="en-US" sz="1600" b="0" dirty="0"/>
              <a:t> Creation: Enacted by the Washington State Legislature and signed by the Governor.</a:t>
            </a:r>
          </a:p>
          <a:p>
            <a:pPr>
              <a:buFont typeface="Arial" panose="020B0604020202020204" pitchFamily="34" charset="0"/>
              <a:buChar char="•"/>
            </a:pPr>
            <a:r>
              <a:rPr lang="en-US" sz="1600" b="0" dirty="0"/>
              <a:t> Compilation: Codified in the Revised Code of Washington (RCW).</a:t>
            </a:r>
          </a:p>
          <a:p>
            <a:pPr>
              <a:buFont typeface="Arial" panose="020B0604020202020204" pitchFamily="34" charset="0"/>
              <a:buChar char="•"/>
            </a:pPr>
            <a:r>
              <a:rPr lang="en-US" sz="1600" b="0" dirty="0"/>
              <a:t> Function: Establish broad policies and frameworks for governance.</a:t>
            </a:r>
          </a:p>
        </p:txBody>
      </p:sp>
      <p:sp>
        <p:nvSpPr>
          <p:cNvPr id="4" name="Title 3">
            <a:extLst>
              <a:ext uri="{FF2B5EF4-FFF2-40B4-BE49-F238E27FC236}">
                <a16:creationId xmlns:a16="http://schemas.microsoft.com/office/drawing/2014/main" id="{A934F423-44FF-42A4-831C-0D657EF275F6}"/>
              </a:ext>
            </a:extLst>
          </p:cNvPr>
          <p:cNvSpPr>
            <a:spLocks noGrp="1"/>
          </p:cNvSpPr>
          <p:nvPr>
            <p:ph type="title"/>
          </p:nvPr>
        </p:nvSpPr>
        <p:spPr/>
        <p:txBody>
          <a:bodyPr>
            <a:normAutofit/>
          </a:bodyPr>
          <a:lstStyle/>
          <a:p>
            <a:r>
              <a:rPr lang="en-US" dirty="0"/>
              <a:t>Laws and Regulations</a:t>
            </a:r>
          </a:p>
        </p:txBody>
      </p:sp>
    </p:spTree>
    <p:extLst>
      <p:ext uri="{BB962C8B-B14F-4D97-AF65-F5344CB8AC3E}">
        <p14:creationId xmlns:p14="http://schemas.microsoft.com/office/powerpoint/2010/main" val="21394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Diagram&#10;&#10;AI-generated content may be incorrect.">
            <a:extLst>
              <a:ext uri="{FF2B5EF4-FFF2-40B4-BE49-F238E27FC236}">
                <a16:creationId xmlns:a16="http://schemas.microsoft.com/office/drawing/2014/main" id="{EE81204D-3377-C86D-834C-5764168FA75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3036" r="-315" b="21381"/>
          <a:stretch/>
        </p:blipFill>
        <p:spPr>
          <a:xfrm>
            <a:off x="973394" y="1836964"/>
            <a:ext cx="7413522" cy="4210875"/>
          </a:xfrm>
        </p:spPr>
      </p:pic>
      <p:sp>
        <p:nvSpPr>
          <p:cNvPr id="2" name="Title 1"/>
          <p:cNvSpPr>
            <a:spLocks noGrp="1"/>
          </p:cNvSpPr>
          <p:nvPr>
            <p:ph type="title"/>
          </p:nvPr>
        </p:nvSpPr>
        <p:spPr/>
        <p:txBody>
          <a:bodyPr/>
          <a:lstStyle/>
          <a:p>
            <a:r>
              <a:rPr lang="en-US" dirty="0"/>
              <a:t>Concepts that the WMC tracks</a:t>
            </a:r>
          </a:p>
        </p:txBody>
      </p:sp>
      <p:sp>
        <p:nvSpPr>
          <p:cNvPr id="3" name="Rectangle 1">
            <a:extLst>
              <a:ext uri="{FF2B5EF4-FFF2-40B4-BE49-F238E27FC236}">
                <a16:creationId xmlns:a16="http://schemas.microsoft.com/office/drawing/2014/main" id="{4D9308BE-628D-CBEC-3686-1FB995E788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11F3946A-5EFA-3AF7-FFC0-7A5F68855CD2}"/>
              </a:ext>
            </a:extLst>
          </p:cNvPr>
          <p:cNvSpPr>
            <a:spLocks noChangeArrowheads="1"/>
          </p:cNvSpPr>
          <p:nvPr/>
        </p:nvSpPr>
        <p:spPr bwMode="auto">
          <a:xfrm>
            <a:off x="-2315497" y="2590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C8012C57-2E8F-32AA-0DDE-4E944EE0098D}"/>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0469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62F4EB-7B8F-375B-9BA5-2E2B0A45CFCD}"/>
              </a:ext>
            </a:extLst>
          </p:cNvPr>
          <p:cNvSpPr/>
          <p:nvPr/>
        </p:nvSpPr>
        <p:spPr>
          <a:xfrm>
            <a:off x="453909" y="1559378"/>
            <a:ext cx="8161818" cy="4407668"/>
          </a:xfrm>
          <a:prstGeom prst="rect">
            <a:avLst/>
          </a:prstGeom>
          <a:gradFill>
            <a:gsLst>
              <a:gs pos="72000">
                <a:srgbClr val="FBF9F7"/>
              </a:gs>
              <a:gs pos="100000">
                <a:srgbClr val="FFFFFF"/>
              </a:gs>
            </a:gsLst>
            <a:lin ang="5400000" scaled="1"/>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6984433E-14FE-7C73-B1AC-FE84AA5D217C}"/>
              </a:ext>
            </a:extLst>
          </p:cNvPr>
          <p:cNvGrpSpPr/>
          <p:nvPr/>
        </p:nvGrpSpPr>
        <p:grpSpPr>
          <a:xfrm>
            <a:off x="633412" y="1559378"/>
            <a:ext cx="2699604" cy="2683646"/>
            <a:chOff x="700088" y="2111092"/>
            <a:chExt cx="3867150" cy="3790184"/>
          </a:xfrm>
        </p:grpSpPr>
        <p:sp>
          <p:nvSpPr>
            <p:cNvPr id="20" name="Rectangle 19">
              <a:extLst>
                <a:ext uri="{FF2B5EF4-FFF2-40B4-BE49-F238E27FC236}">
                  <a16:creationId xmlns:a16="http://schemas.microsoft.com/office/drawing/2014/main" id="{DBC1E34A-8A46-0B3F-1581-323820066D8F}"/>
                </a:ext>
              </a:extLst>
            </p:cNvPr>
            <p:cNvSpPr/>
            <p:nvPr/>
          </p:nvSpPr>
          <p:spPr>
            <a:xfrm>
              <a:off x="726903" y="3187924"/>
              <a:ext cx="2153265" cy="2713352"/>
            </a:xfrm>
            <a:prstGeom prst="rect">
              <a:avLst/>
            </a:prstGeom>
            <a:solidFill>
              <a:srgbClr val="F9F7F5"/>
            </a:solidFill>
            <a:ln>
              <a:solidFill>
                <a:srgbClr val="FAF8F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B72B067-7720-CF98-55B8-9EB582126FAF}"/>
                </a:ext>
              </a:extLst>
            </p:cNvPr>
            <p:cNvPicPr>
              <a:picLocks noChangeAspect="1"/>
            </p:cNvPicPr>
            <p:nvPr/>
          </p:nvPicPr>
          <p:blipFill>
            <a:blip r:embed="rId3"/>
            <a:stretch>
              <a:fillRect/>
            </a:stretch>
          </p:blipFill>
          <p:spPr>
            <a:xfrm>
              <a:off x="700088" y="2111092"/>
              <a:ext cx="3867150" cy="1654664"/>
            </a:xfrm>
            <a:prstGeom prst="rect">
              <a:avLst/>
            </a:prstGeom>
          </p:spPr>
        </p:pic>
        <p:sp>
          <p:nvSpPr>
            <p:cNvPr id="19" name="Rectangle 18">
              <a:extLst>
                <a:ext uri="{FF2B5EF4-FFF2-40B4-BE49-F238E27FC236}">
                  <a16:creationId xmlns:a16="http://schemas.microsoft.com/office/drawing/2014/main" id="{C805AE72-A6B3-5218-F1C4-CEB528007B8A}"/>
                </a:ext>
              </a:extLst>
            </p:cNvPr>
            <p:cNvSpPr/>
            <p:nvPr/>
          </p:nvSpPr>
          <p:spPr>
            <a:xfrm>
              <a:off x="2413973" y="3184954"/>
              <a:ext cx="2153265" cy="2713352"/>
            </a:xfrm>
            <a:prstGeom prst="rect">
              <a:avLst/>
            </a:prstGeom>
            <a:solidFill>
              <a:srgbClr val="F9F7F5"/>
            </a:solidFill>
            <a:ln>
              <a:solidFill>
                <a:srgbClr val="FAF8F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3443C80D-18CD-F7B3-6065-F651D4954524}"/>
              </a:ext>
            </a:extLst>
          </p:cNvPr>
          <p:cNvSpPr>
            <a:spLocks noGrp="1"/>
          </p:cNvSpPr>
          <p:nvPr>
            <p:ph type="title" idx="4294967295"/>
          </p:nvPr>
        </p:nvSpPr>
        <p:spPr>
          <a:xfrm>
            <a:off x="729027" y="1559378"/>
            <a:ext cx="7886700" cy="652462"/>
          </a:xfrm>
        </p:spPr>
        <p:txBody>
          <a:bodyPr/>
          <a:lstStyle/>
          <a:p>
            <a:pPr algn="r"/>
            <a:r>
              <a:rPr lang="en-US" dirty="0"/>
              <a:t>            </a:t>
            </a:r>
            <a:r>
              <a:rPr lang="en-US" sz="3200" dirty="0"/>
              <a:t>2025 Legislative Leadership</a:t>
            </a:r>
          </a:p>
        </p:txBody>
      </p:sp>
      <p:pic>
        <p:nvPicPr>
          <p:cNvPr id="14" name="Content Placeholder 13">
            <a:extLst>
              <a:ext uri="{FF2B5EF4-FFF2-40B4-BE49-F238E27FC236}">
                <a16:creationId xmlns:a16="http://schemas.microsoft.com/office/drawing/2014/main" id="{0C94515E-7FC6-33C1-D2E4-5C0D54236D07}"/>
              </a:ext>
            </a:extLst>
          </p:cNvPr>
          <p:cNvPicPr>
            <a:picLocks noGrp="1" noChangeAspect="1"/>
          </p:cNvPicPr>
          <p:nvPr>
            <p:ph sz="quarter" idx="4294967295"/>
          </p:nvPr>
        </p:nvPicPr>
        <p:blipFill>
          <a:blip r:embed="rId4"/>
          <a:stretch>
            <a:fillRect/>
          </a:stretch>
        </p:blipFill>
        <p:spPr>
          <a:xfrm>
            <a:off x="2248179" y="2836491"/>
            <a:ext cx="1289729" cy="1722001"/>
          </a:xfrm>
          <a:prstGeom prst="rect">
            <a:avLst/>
          </a:prstGeom>
        </p:spPr>
      </p:pic>
      <p:pic>
        <p:nvPicPr>
          <p:cNvPr id="16" name="Picture 15">
            <a:extLst>
              <a:ext uri="{FF2B5EF4-FFF2-40B4-BE49-F238E27FC236}">
                <a16:creationId xmlns:a16="http://schemas.microsoft.com/office/drawing/2014/main" id="{953426F7-893D-F25E-A9A8-19C0DCC2B624}"/>
              </a:ext>
            </a:extLst>
          </p:cNvPr>
          <p:cNvPicPr>
            <a:picLocks noChangeAspect="1"/>
          </p:cNvPicPr>
          <p:nvPr/>
        </p:nvPicPr>
        <p:blipFill>
          <a:blip r:embed="rId5"/>
          <a:stretch>
            <a:fillRect/>
          </a:stretch>
        </p:blipFill>
        <p:spPr>
          <a:xfrm>
            <a:off x="790339" y="2838855"/>
            <a:ext cx="1289728" cy="1719637"/>
          </a:xfrm>
          <a:prstGeom prst="rect">
            <a:avLst/>
          </a:prstGeom>
        </p:spPr>
      </p:pic>
      <p:pic>
        <p:nvPicPr>
          <p:cNvPr id="23" name="Picture 22">
            <a:extLst>
              <a:ext uri="{FF2B5EF4-FFF2-40B4-BE49-F238E27FC236}">
                <a16:creationId xmlns:a16="http://schemas.microsoft.com/office/drawing/2014/main" id="{EB33800C-FF9A-C6BF-7235-60EADBB305D8}"/>
              </a:ext>
            </a:extLst>
          </p:cNvPr>
          <p:cNvPicPr>
            <a:picLocks noChangeAspect="1"/>
          </p:cNvPicPr>
          <p:nvPr/>
        </p:nvPicPr>
        <p:blipFill>
          <a:blip r:embed="rId6"/>
          <a:stretch>
            <a:fillRect/>
          </a:stretch>
        </p:blipFill>
        <p:spPr>
          <a:xfrm>
            <a:off x="5712940" y="2838854"/>
            <a:ext cx="1289729" cy="1719638"/>
          </a:xfrm>
          <a:prstGeom prst="rect">
            <a:avLst/>
          </a:prstGeom>
        </p:spPr>
      </p:pic>
      <p:pic>
        <p:nvPicPr>
          <p:cNvPr id="1026" name="Picture 2" descr="Senator Manka Dhingra portrait">
            <a:extLst>
              <a:ext uri="{FF2B5EF4-FFF2-40B4-BE49-F238E27FC236}">
                <a16:creationId xmlns:a16="http://schemas.microsoft.com/office/drawing/2014/main" id="{3FDC95E1-F387-4B6D-9A93-7B16FCFBA1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985750" y="2838854"/>
            <a:ext cx="1289729" cy="1719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presentative Timm Ormsby portrait">
            <a:extLst>
              <a:ext uri="{FF2B5EF4-FFF2-40B4-BE49-F238E27FC236}">
                <a16:creationId xmlns:a16="http://schemas.microsoft.com/office/drawing/2014/main" id="{4429D90A-190A-7909-0992-F83B37C034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2140" y="2838854"/>
            <a:ext cx="1289729" cy="17196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47AB0D1-B2EA-B22D-624B-B9A3C367A681}"/>
              </a:ext>
            </a:extLst>
          </p:cNvPr>
          <p:cNvSpPr txBox="1"/>
          <p:nvPr/>
        </p:nvSpPr>
        <p:spPr>
          <a:xfrm>
            <a:off x="790339" y="4671109"/>
            <a:ext cx="1289728" cy="738664"/>
          </a:xfrm>
          <a:prstGeom prst="rect">
            <a:avLst/>
          </a:prstGeom>
          <a:solidFill>
            <a:srgbClr val="FDFCFA"/>
          </a:solid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dirty="0">
                <a:solidFill>
                  <a:schemeClr val="tx1"/>
                </a:solidFill>
              </a:rPr>
              <a:t>Senator Annette Cleveland </a:t>
            </a:r>
          </a:p>
        </p:txBody>
      </p:sp>
      <p:sp>
        <p:nvSpPr>
          <p:cNvPr id="25" name="TextBox 24">
            <a:extLst>
              <a:ext uri="{FF2B5EF4-FFF2-40B4-BE49-F238E27FC236}">
                <a16:creationId xmlns:a16="http://schemas.microsoft.com/office/drawing/2014/main" id="{3AC8091C-7644-4751-3931-982B592B3E78}"/>
              </a:ext>
            </a:extLst>
          </p:cNvPr>
          <p:cNvSpPr txBox="1"/>
          <p:nvPr/>
        </p:nvSpPr>
        <p:spPr>
          <a:xfrm>
            <a:off x="2248179" y="4778831"/>
            <a:ext cx="1374251" cy="523220"/>
          </a:xfrm>
          <a:prstGeom prst="rect">
            <a:avLst/>
          </a:prstGeom>
          <a:solidFill>
            <a:srgbClr val="FDFCFA"/>
          </a:solid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dirty="0">
                <a:solidFill>
                  <a:schemeClr val="tx1"/>
                </a:solidFill>
              </a:rPr>
              <a:t>Representative Dan Bronoske  </a:t>
            </a:r>
          </a:p>
        </p:txBody>
      </p:sp>
      <p:sp>
        <p:nvSpPr>
          <p:cNvPr id="26" name="TextBox 25">
            <a:extLst>
              <a:ext uri="{FF2B5EF4-FFF2-40B4-BE49-F238E27FC236}">
                <a16:creationId xmlns:a16="http://schemas.microsoft.com/office/drawing/2014/main" id="{C70A526B-C267-BE0C-6AEA-FEF735F83037}"/>
              </a:ext>
            </a:extLst>
          </p:cNvPr>
          <p:cNvSpPr txBox="1"/>
          <p:nvPr/>
        </p:nvSpPr>
        <p:spPr>
          <a:xfrm>
            <a:off x="3962304" y="4671109"/>
            <a:ext cx="1289728" cy="738664"/>
          </a:xfrm>
          <a:prstGeom prst="rect">
            <a:avLst/>
          </a:prstGeom>
          <a:solidFill>
            <a:srgbClr val="FDFCFA"/>
          </a:solid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0" i="0" dirty="0">
                <a:solidFill>
                  <a:schemeClr val="tx1"/>
                </a:solidFill>
                <a:effectLst/>
              </a:rPr>
              <a:t>Senator </a:t>
            </a:r>
          </a:p>
          <a:p>
            <a:pPr algn="ctr"/>
            <a:r>
              <a:rPr lang="en-US" sz="1400" b="0" i="0" dirty="0">
                <a:solidFill>
                  <a:schemeClr val="tx1"/>
                </a:solidFill>
                <a:effectLst/>
              </a:rPr>
              <a:t>Manka </a:t>
            </a:r>
          </a:p>
          <a:p>
            <a:pPr algn="ctr"/>
            <a:r>
              <a:rPr lang="en-US" sz="1400" b="0" i="0" dirty="0">
                <a:solidFill>
                  <a:schemeClr val="tx1"/>
                </a:solidFill>
                <a:effectLst/>
              </a:rPr>
              <a:t>Dhingra</a:t>
            </a:r>
            <a:endParaRPr lang="en-US" sz="1400" dirty="0">
              <a:solidFill>
                <a:schemeClr val="tx1"/>
              </a:solidFill>
            </a:endParaRPr>
          </a:p>
        </p:txBody>
      </p:sp>
      <p:sp>
        <p:nvSpPr>
          <p:cNvPr id="28" name="TextBox 27">
            <a:extLst>
              <a:ext uri="{FF2B5EF4-FFF2-40B4-BE49-F238E27FC236}">
                <a16:creationId xmlns:a16="http://schemas.microsoft.com/office/drawing/2014/main" id="{D4D527BF-D7F0-6380-6B57-8F0C9FEE54D6}"/>
              </a:ext>
            </a:extLst>
          </p:cNvPr>
          <p:cNvSpPr txBox="1"/>
          <p:nvPr/>
        </p:nvSpPr>
        <p:spPr>
          <a:xfrm>
            <a:off x="5712940" y="4671109"/>
            <a:ext cx="1289728" cy="738664"/>
          </a:xfrm>
          <a:prstGeom prst="rect">
            <a:avLst/>
          </a:prstGeom>
          <a:solidFill>
            <a:srgbClr val="FDFCFA"/>
          </a:solid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dirty="0">
                <a:solidFill>
                  <a:schemeClr val="tx1"/>
                </a:solidFill>
              </a:rPr>
              <a:t>Senator </a:t>
            </a:r>
          </a:p>
          <a:p>
            <a:pPr algn="ctr"/>
            <a:r>
              <a:rPr lang="en-US" sz="1400" dirty="0">
                <a:solidFill>
                  <a:schemeClr val="tx1"/>
                </a:solidFill>
              </a:rPr>
              <a:t>June </a:t>
            </a:r>
          </a:p>
          <a:p>
            <a:pPr algn="ctr"/>
            <a:r>
              <a:rPr lang="en-US" sz="1400" dirty="0">
                <a:solidFill>
                  <a:schemeClr val="tx1"/>
                </a:solidFill>
              </a:rPr>
              <a:t>Robinson</a:t>
            </a:r>
          </a:p>
        </p:txBody>
      </p:sp>
      <p:sp>
        <p:nvSpPr>
          <p:cNvPr id="29" name="TextBox 28">
            <a:extLst>
              <a:ext uri="{FF2B5EF4-FFF2-40B4-BE49-F238E27FC236}">
                <a16:creationId xmlns:a16="http://schemas.microsoft.com/office/drawing/2014/main" id="{D3EC4A41-DAC6-FCA4-AFC6-599A63C5ACE4}"/>
              </a:ext>
            </a:extLst>
          </p:cNvPr>
          <p:cNvSpPr txBox="1"/>
          <p:nvPr/>
        </p:nvSpPr>
        <p:spPr>
          <a:xfrm>
            <a:off x="7140210" y="4563387"/>
            <a:ext cx="1413587" cy="954107"/>
          </a:xfrm>
          <a:prstGeom prst="rect">
            <a:avLst/>
          </a:prstGeom>
          <a:solidFill>
            <a:srgbClr val="FDFCFA"/>
          </a:solid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br>
              <a:rPr lang="en-US" sz="1400" b="0" i="0" dirty="0">
                <a:solidFill>
                  <a:srgbClr val="345855"/>
                </a:solidFill>
                <a:effectLst/>
                <a:latin typeface="Bitter"/>
              </a:rPr>
            </a:br>
            <a:r>
              <a:rPr lang="en-US" sz="1400" b="0" i="0" dirty="0">
                <a:solidFill>
                  <a:schemeClr val="tx1"/>
                </a:solidFill>
                <a:effectLst/>
              </a:rPr>
              <a:t>Representative Timm Ormsby</a:t>
            </a:r>
          </a:p>
          <a:p>
            <a:pPr algn="ctr"/>
            <a:r>
              <a:rPr lang="en-US" sz="1400" dirty="0"/>
              <a:t> </a:t>
            </a:r>
          </a:p>
        </p:txBody>
      </p:sp>
    </p:spTree>
    <p:extLst>
      <p:ext uri="{BB962C8B-B14F-4D97-AF65-F5344CB8AC3E}">
        <p14:creationId xmlns:p14="http://schemas.microsoft.com/office/powerpoint/2010/main" val="6586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C4801975-1124-32A0-FEA6-2DE2475BED23}"/>
              </a:ext>
            </a:extLst>
          </p:cNvPr>
          <p:cNvSpPr>
            <a:spLocks noGrp="1"/>
          </p:cNvSpPr>
          <p:nvPr>
            <p:ph sz="quarter" idx="4"/>
          </p:nvPr>
        </p:nvSpPr>
        <p:spPr>
          <a:xfrm>
            <a:off x="4642248" y="2435925"/>
            <a:ext cx="3868340" cy="3486150"/>
          </a:xfrm>
        </p:spPr>
        <p:txBody>
          <a:bodyPr>
            <a:normAutofit fontScale="92500"/>
          </a:bodyPr>
          <a:lstStyle/>
          <a:p>
            <a:pPr marL="0" indent="0">
              <a:lnSpc>
                <a:spcPct val="115000"/>
              </a:lnSpc>
              <a:spcAft>
                <a:spcPts val="800"/>
              </a:spcAft>
              <a:buNone/>
            </a:pPr>
            <a:r>
              <a:rPr lang="en-US" sz="1600" b="1" kern="100" dirty="0">
                <a:effectLst/>
                <a:latin typeface="+mj-lt"/>
                <a:ea typeface="Aptos" panose="020B0004020202020204" pitchFamily="34" charset="0"/>
                <a:cs typeface="Times New Roman" panose="02020603050405020304" pitchFamily="18" charset="0"/>
              </a:rPr>
              <a:t>2025</a:t>
            </a:r>
          </a:p>
          <a:p>
            <a:pPr marL="114300" indent="-285750">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HB 1640 – UDA Tech Fix</a:t>
            </a:r>
          </a:p>
          <a:p>
            <a:pPr marL="114300" indent="-285750">
              <a:lnSpc>
                <a:spcPct val="115000"/>
              </a:lnSpc>
              <a:spcAft>
                <a:spcPts val="800"/>
              </a:spcAft>
            </a:pPr>
            <a:r>
              <a:rPr lang="en-US" sz="1600" dirty="0">
                <a:latin typeface="+mj-lt"/>
              </a:rPr>
              <a:t>HB 1718 - Concerning well-being programs for certain health care professionals</a:t>
            </a:r>
            <a:endParaRPr lang="en-US" sz="1600" kern="100" dirty="0">
              <a:effectLst/>
              <a:latin typeface="+mj-lt"/>
              <a:ea typeface="Aptos" panose="020B0004020202020204" pitchFamily="34" charset="0"/>
              <a:cs typeface="Times New Roman" panose="02020603050405020304" pitchFamily="18" charset="0"/>
            </a:endParaRPr>
          </a:p>
          <a:p>
            <a:pPr marL="114300" indent="-285750">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SB 5632 - Confidentiality of records and information (Sheild law) </a:t>
            </a:r>
            <a:endParaRPr lang="en-US" sz="1600" kern="100" dirty="0">
              <a:latin typeface="+mj-lt"/>
              <a:ea typeface="Aptos" panose="020B0004020202020204" pitchFamily="34" charset="0"/>
              <a:cs typeface="Times New Roman" panose="02020603050405020304" pitchFamily="18" charset="0"/>
            </a:endParaRPr>
          </a:p>
          <a:p>
            <a:pPr marL="114300" indent="-285750">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SSB 5118 - International medical grads</a:t>
            </a:r>
          </a:p>
          <a:p>
            <a:pPr marL="114300" indent="-285750">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ESSB 5557 –EMTALA/ Pregnancy Treatment</a:t>
            </a:r>
          </a:p>
        </p:txBody>
      </p:sp>
      <p:sp>
        <p:nvSpPr>
          <p:cNvPr id="11" name="Content Placeholder 10">
            <a:extLst>
              <a:ext uri="{FF2B5EF4-FFF2-40B4-BE49-F238E27FC236}">
                <a16:creationId xmlns:a16="http://schemas.microsoft.com/office/drawing/2014/main" id="{B97A8C59-82E6-33FC-B0EB-EA6DFD1DE659}"/>
              </a:ext>
            </a:extLst>
          </p:cNvPr>
          <p:cNvSpPr>
            <a:spLocks noGrp="1"/>
          </p:cNvSpPr>
          <p:nvPr>
            <p:ph sz="half" idx="2"/>
          </p:nvPr>
        </p:nvSpPr>
        <p:spPr>
          <a:xfrm>
            <a:off x="563970" y="2422861"/>
            <a:ext cx="3867150" cy="3486150"/>
          </a:xfrm>
        </p:spPr>
        <p:txBody>
          <a:bodyPr>
            <a:noAutofit/>
          </a:bodyPr>
          <a:lstStyle/>
          <a:p>
            <a:pPr marL="0" indent="0">
              <a:lnSpc>
                <a:spcPct val="100000"/>
              </a:lnSpc>
              <a:spcBef>
                <a:spcPts val="1200"/>
              </a:spcBef>
              <a:spcAft>
                <a:spcPts val="600"/>
              </a:spcAft>
              <a:buNone/>
            </a:pPr>
            <a:r>
              <a:rPr lang="en-US" sz="1400" b="1" dirty="0"/>
              <a:t>2024</a:t>
            </a:r>
          </a:p>
          <a:p>
            <a:pPr>
              <a:lnSpc>
                <a:spcPct val="100000"/>
              </a:lnSpc>
              <a:spcBef>
                <a:spcPts val="1200"/>
              </a:spcBef>
              <a:spcAft>
                <a:spcPts val="600"/>
              </a:spcAft>
            </a:pPr>
            <a:r>
              <a:rPr lang="en-US" sz="1400" dirty="0"/>
              <a:t>HB 1300 – Assisted reproduction fraud</a:t>
            </a:r>
          </a:p>
          <a:p>
            <a:pPr>
              <a:lnSpc>
                <a:spcPct val="100000"/>
              </a:lnSpc>
              <a:spcBef>
                <a:spcPts val="1200"/>
              </a:spcBef>
              <a:spcAft>
                <a:spcPts val="600"/>
              </a:spcAft>
            </a:pPr>
            <a:r>
              <a:rPr lang="en-US" sz="1400" dirty="0"/>
              <a:t>HB 1917 – PA Compact</a:t>
            </a:r>
          </a:p>
          <a:p>
            <a:pPr>
              <a:lnSpc>
                <a:spcPct val="100000"/>
              </a:lnSpc>
              <a:spcBef>
                <a:spcPts val="1200"/>
              </a:spcBef>
              <a:spcAft>
                <a:spcPts val="600"/>
              </a:spcAft>
            </a:pPr>
            <a:r>
              <a:rPr lang="en-US" sz="1400" dirty="0"/>
              <a:t>HB 1972 – Physicians health program fees</a:t>
            </a:r>
          </a:p>
          <a:p>
            <a:pPr>
              <a:lnSpc>
                <a:spcPct val="100000"/>
              </a:lnSpc>
              <a:spcBef>
                <a:spcPts val="1200"/>
              </a:spcBef>
              <a:spcAft>
                <a:spcPts val="600"/>
              </a:spcAft>
            </a:pPr>
            <a:r>
              <a:rPr lang="en-US" sz="1400" dirty="0"/>
              <a:t>HB 2041 – PA Practice</a:t>
            </a:r>
          </a:p>
          <a:p>
            <a:pPr>
              <a:lnSpc>
                <a:spcPct val="100000"/>
              </a:lnSpc>
              <a:spcBef>
                <a:spcPts val="1200"/>
              </a:spcBef>
              <a:spcAft>
                <a:spcPts val="600"/>
              </a:spcAft>
            </a:pPr>
            <a:r>
              <a:rPr lang="en-US" sz="1400" dirty="0"/>
              <a:t>SB 5184 – Anesthesiologist assistants</a:t>
            </a:r>
          </a:p>
          <a:p>
            <a:pPr>
              <a:lnSpc>
                <a:spcPct val="100000"/>
              </a:lnSpc>
              <a:spcBef>
                <a:spcPts val="1200"/>
              </a:spcBef>
              <a:spcAft>
                <a:spcPts val="600"/>
              </a:spcAft>
            </a:pPr>
            <a:r>
              <a:rPr lang="en-US" sz="1400" dirty="0"/>
              <a:t>SB 5481 – Uniform telehealth act</a:t>
            </a:r>
          </a:p>
          <a:p>
            <a:pPr>
              <a:lnSpc>
                <a:spcPct val="100000"/>
              </a:lnSpc>
              <a:spcBef>
                <a:spcPts val="1200"/>
              </a:spcBef>
              <a:spcAft>
                <a:spcPts val="600"/>
              </a:spcAft>
            </a:pPr>
            <a:r>
              <a:rPr lang="en-US" sz="1400" dirty="0"/>
              <a:t>SB 5821 – Audio-only telemedicine</a:t>
            </a:r>
          </a:p>
        </p:txBody>
      </p:sp>
      <p:sp>
        <p:nvSpPr>
          <p:cNvPr id="4" name="Title 3">
            <a:extLst>
              <a:ext uri="{FF2B5EF4-FFF2-40B4-BE49-F238E27FC236}">
                <a16:creationId xmlns:a16="http://schemas.microsoft.com/office/drawing/2014/main" id="{3CF65097-C3FD-2722-79FB-88AB52AA7C8C}"/>
              </a:ext>
            </a:extLst>
          </p:cNvPr>
          <p:cNvSpPr>
            <a:spLocks noGrp="1"/>
          </p:cNvSpPr>
          <p:nvPr>
            <p:ph type="title"/>
          </p:nvPr>
        </p:nvSpPr>
        <p:spPr>
          <a:xfrm>
            <a:off x="623888" y="1410060"/>
            <a:ext cx="7886700" cy="653143"/>
          </a:xfrm>
        </p:spPr>
        <p:txBody>
          <a:bodyPr>
            <a:normAutofit fontScale="90000"/>
          </a:bodyPr>
          <a:lstStyle/>
          <a:p>
            <a:r>
              <a:rPr lang="en-US" dirty="0"/>
              <a:t>2024 and 2025 Bills</a:t>
            </a:r>
            <a:br>
              <a:rPr lang="en-US" dirty="0"/>
            </a:br>
            <a:r>
              <a:rPr lang="en-US" dirty="0"/>
              <a:t> </a:t>
            </a:r>
            <a:r>
              <a:rPr lang="en-US" sz="2200" dirty="0"/>
              <a:t>To look up bills visit : leg.wa.gov</a:t>
            </a:r>
          </a:p>
        </p:txBody>
      </p:sp>
      <p:sp>
        <p:nvSpPr>
          <p:cNvPr id="12" name="Content Placeholder 10">
            <a:extLst>
              <a:ext uri="{FF2B5EF4-FFF2-40B4-BE49-F238E27FC236}">
                <a16:creationId xmlns:a16="http://schemas.microsoft.com/office/drawing/2014/main" id="{861F5BB1-8077-EFA9-23A7-D8B3D760F6E6}"/>
              </a:ext>
            </a:extLst>
          </p:cNvPr>
          <p:cNvSpPr txBox="1">
            <a:spLocks/>
          </p:cNvSpPr>
          <p:nvPr/>
        </p:nvSpPr>
        <p:spPr>
          <a:xfrm>
            <a:off x="4712881" y="1981201"/>
            <a:ext cx="4230287" cy="401315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2100" b="0" kern="1200">
                <a:solidFill>
                  <a:schemeClr val="tx1"/>
                </a:solidFill>
                <a:latin typeface="Corbel" panose="020B0503020204020204" pitchFamily="34" charset="0"/>
                <a:ea typeface="+mn-ea"/>
                <a:cs typeface="+mn-cs"/>
              </a:defRPr>
            </a:lvl1pPr>
            <a:lvl2pPr marL="5143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8572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500" kern="1200">
                <a:solidFill>
                  <a:schemeClr val="tx1"/>
                </a:solidFill>
                <a:latin typeface="Corbel" panose="020B0503020204020204" pitchFamily="34" charset="0"/>
                <a:ea typeface="+mn-ea"/>
                <a:cs typeface="+mn-cs"/>
              </a:defRPr>
            </a:lvl3pPr>
            <a:lvl4pPr marL="12001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Corbel" panose="020B0503020204020204" pitchFamily="34" charset="0"/>
                <a:ea typeface="+mn-ea"/>
                <a:cs typeface="+mn-cs"/>
              </a:defRPr>
            </a:lvl4pPr>
            <a:lvl5pPr marL="15430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Corbel" panose="020B0503020204020204" pitchFamily="34" charset="0"/>
                <a:ea typeface="+mn-ea"/>
                <a:cs typeface="+mn-cs"/>
              </a:defRPr>
            </a:lvl5pPr>
            <a:lvl6pPr marL="18859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1"/>
              </a:buClr>
              <a:buSzPct val="80000"/>
              <a:buFont typeface="Arial" panose="020B0604020202020204" pitchFamily="34" charset="0"/>
              <a:buChar char="•"/>
              <a:defRPr sz="1350" kern="1200">
                <a:solidFill>
                  <a:schemeClr val="tx1"/>
                </a:solidFill>
                <a:latin typeface="+mn-lt"/>
                <a:ea typeface="+mn-ea"/>
                <a:cs typeface="+mn-cs"/>
              </a:defRPr>
            </a:lvl9pPr>
          </a:lstStyle>
          <a:p>
            <a:pPr marL="0" indent="0">
              <a:buNone/>
            </a:pPr>
            <a:br>
              <a:rPr lang="en-US" sz="1800" dirty="0">
                <a:latin typeface="+mj-lt"/>
                <a:ea typeface="Times New Roman" panose="02020603050405020304" pitchFamily="18" charset="0"/>
              </a:rPr>
            </a:br>
            <a:endParaRPr lang="en-US" dirty="0">
              <a:latin typeface="+mj-lt"/>
            </a:endParaRPr>
          </a:p>
        </p:txBody>
      </p:sp>
    </p:spTree>
    <p:extLst>
      <p:ext uri="{BB962C8B-B14F-4D97-AF65-F5344CB8AC3E}">
        <p14:creationId xmlns:p14="http://schemas.microsoft.com/office/powerpoint/2010/main" val="332135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504C7C5-050E-F4D7-37A5-2C9978F48A38}"/>
              </a:ext>
            </a:extLst>
          </p:cNvPr>
          <p:cNvSpPr>
            <a:spLocks noGrp="1"/>
          </p:cNvSpPr>
          <p:nvPr>
            <p:ph type="body" sz="quarter" idx="3"/>
          </p:nvPr>
        </p:nvSpPr>
        <p:spPr>
          <a:xfrm>
            <a:off x="4567239" y="1890666"/>
            <a:ext cx="4276008" cy="641350"/>
          </a:xfrm>
        </p:spPr>
        <p:txBody>
          <a:bodyPr/>
          <a:lstStyle/>
          <a:p>
            <a:pPr algn="ctr"/>
            <a:r>
              <a:rPr lang="en-US" dirty="0"/>
              <a:t>Senate Bill 5118</a:t>
            </a:r>
          </a:p>
        </p:txBody>
      </p:sp>
      <p:pic>
        <p:nvPicPr>
          <p:cNvPr id="5" name="Content Placeholder 4">
            <a:extLst>
              <a:ext uri="{FF2B5EF4-FFF2-40B4-BE49-F238E27FC236}">
                <a16:creationId xmlns:a16="http://schemas.microsoft.com/office/drawing/2014/main" id="{724DB754-F0DF-B17A-333E-9AC98437E97C}"/>
              </a:ext>
            </a:extLst>
          </p:cNvPr>
          <p:cNvPicPr>
            <a:picLocks noGrp="1" noChangeAspect="1"/>
          </p:cNvPicPr>
          <p:nvPr>
            <p:ph sz="half" idx="2"/>
          </p:nvPr>
        </p:nvPicPr>
        <p:blipFill>
          <a:blip r:embed="rId3"/>
          <a:srcRect t="2972" r="2372" b="12803"/>
          <a:stretch/>
        </p:blipFill>
        <p:spPr>
          <a:xfrm>
            <a:off x="368249" y="2703224"/>
            <a:ext cx="3867150" cy="2665188"/>
          </a:xfrm>
          <a:prstGeom prst="rect">
            <a:avLst/>
          </a:prstGeom>
        </p:spPr>
      </p:pic>
      <p:sp>
        <p:nvSpPr>
          <p:cNvPr id="8" name="Text Placeholder 7">
            <a:extLst>
              <a:ext uri="{FF2B5EF4-FFF2-40B4-BE49-F238E27FC236}">
                <a16:creationId xmlns:a16="http://schemas.microsoft.com/office/drawing/2014/main" id="{531400FE-104A-FE31-9570-6A4B28E753CE}"/>
              </a:ext>
            </a:extLst>
          </p:cNvPr>
          <p:cNvSpPr>
            <a:spLocks noGrp="1"/>
          </p:cNvSpPr>
          <p:nvPr>
            <p:ph type="body" idx="1"/>
          </p:nvPr>
        </p:nvSpPr>
        <p:spPr>
          <a:xfrm>
            <a:off x="368249" y="1890666"/>
            <a:ext cx="3867150" cy="641350"/>
          </a:xfrm>
        </p:spPr>
        <p:txBody>
          <a:bodyPr/>
          <a:lstStyle/>
          <a:p>
            <a:pPr algn="ctr"/>
            <a:r>
              <a:rPr lang="en-US" dirty="0"/>
              <a:t>House Bill 1640</a:t>
            </a:r>
          </a:p>
        </p:txBody>
      </p:sp>
      <p:sp>
        <p:nvSpPr>
          <p:cNvPr id="7" name="Title 6">
            <a:extLst>
              <a:ext uri="{FF2B5EF4-FFF2-40B4-BE49-F238E27FC236}">
                <a16:creationId xmlns:a16="http://schemas.microsoft.com/office/drawing/2014/main" id="{5649E123-02F3-8A0F-C8BE-5650E43332E0}"/>
              </a:ext>
            </a:extLst>
          </p:cNvPr>
          <p:cNvSpPr>
            <a:spLocks noGrp="1"/>
          </p:cNvSpPr>
          <p:nvPr>
            <p:ph type="title"/>
          </p:nvPr>
        </p:nvSpPr>
        <p:spPr/>
        <p:txBody>
          <a:bodyPr/>
          <a:lstStyle/>
          <a:p>
            <a:r>
              <a:rPr lang="en-US" dirty="0"/>
              <a:t>WMC Supported Legislation Passed</a:t>
            </a:r>
          </a:p>
        </p:txBody>
      </p:sp>
      <p:pic>
        <p:nvPicPr>
          <p:cNvPr id="12" name="Picture 11">
            <a:extLst>
              <a:ext uri="{FF2B5EF4-FFF2-40B4-BE49-F238E27FC236}">
                <a16:creationId xmlns:a16="http://schemas.microsoft.com/office/drawing/2014/main" id="{479F3282-779D-32F1-3C27-4C434DD0DC21}"/>
              </a:ext>
            </a:extLst>
          </p:cNvPr>
          <p:cNvPicPr>
            <a:picLocks noChangeAspect="1"/>
          </p:cNvPicPr>
          <p:nvPr/>
        </p:nvPicPr>
        <p:blipFill>
          <a:blip r:embed="rId4"/>
          <a:srcRect l="2405"/>
          <a:stretch/>
        </p:blipFill>
        <p:spPr>
          <a:xfrm>
            <a:off x="4567237" y="2703225"/>
            <a:ext cx="4276008" cy="2665187"/>
          </a:xfrm>
          <a:prstGeom prst="rect">
            <a:avLst/>
          </a:prstGeom>
        </p:spPr>
      </p:pic>
    </p:spTree>
    <p:extLst>
      <p:ext uri="{BB962C8B-B14F-4D97-AF65-F5344CB8AC3E}">
        <p14:creationId xmlns:p14="http://schemas.microsoft.com/office/powerpoint/2010/main" val="22002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4A92992-2017-C564-091E-B6CDCA7DA8C6}"/>
              </a:ext>
            </a:extLst>
          </p:cNvPr>
          <p:cNvSpPr>
            <a:spLocks noGrp="1"/>
          </p:cNvSpPr>
          <p:nvPr>
            <p:ph sz="half" idx="2"/>
          </p:nvPr>
        </p:nvSpPr>
        <p:spPr/>
        <p:txBody>
          <a:bodyPr>
            <a:normAutofit/>
          </a:bodyPr>
          <a:lstStyle/>
          <a:p>
            <a:pPr marL="0" indent="0">
              <a:buNone/>
            </a:pPr>
            <a:r>
              <a:rPr lang="en-US" sz="1600" b="1" dirty="0"/>
              <a:t>September/October:</a:t>
            </a:r>
          </a:p>
          <a:p>
            <a:pPr marL="742950" lvl="1" indent="-285750">
              <a:buFont typeface="Arial" panose="020B0604020202020204" pitchFamily="34" charset="0"/>
              <a:buChar char="•"/>
            </a:pPr>
            <a:r>
              <a:rPr lang="en-US" sz="1600" dirty="0"/>
              <a:t>Submit proposals to Office of Financial Management (OFM) through DOH process. </a:t>
            </a:r>
            <a:br>
              <a:rPr lang="en-US" sz="1600" dirty="0"/>
            </a:br>
            <a:endParaRPr lang="en-US" sz="1600" dirty="0"/>
          </a:p>
          <a:p>
            <a:pPr marL="114300" indent="0">
              <a:buNone/>
            </a:pPr>
            <a:r>
              <a:rPr lang="en-US" sz="1600" b="1" dirty="0"/>
              <a:t>November:</a:t>
            </a:r>
          </a:p>
          <a:p>
            <a:pPr marL="742950" lvl="1" indent="-285750">
              <a:buFont typeface="Arial" panose="020B0604020202020204" pitchFamily="34" charset="0"/>
              <a:buChar char="•"/>
            </a:pPr>
            <a:r>
              <a:rPr lang="en-US" sz="1600" dirty="0"/>
              <a:t>Committee days</a:t>
            </a:r>
          </a:p>
          <a:p>
            <a:pPr marL="742950" lvl="1" indent="-285750">
              <a:buFont typeface="Arial" panose="020B0604020202020204" pitchFamily="34" charset="0"/>
              <a:buChar char="•"/>
            </a:pPr>
            <a:r>
              <a:rPr lang="en-US" sz="1600" dirty="0"/>
              <a:t>Possible hearings, workshops, facilitated meetings</a:t>
            </a:r>
          </a:p>
          <a:p>
            <a:pPr marL="742950" lvl="1" indent="-285750">
              <a:buFont typeface="Arial" panose="020B0604020202020204" pitchFamily="34" charset="0"/>
              <a:buChar char="•"/>
            </a:pPr>
            <a:r>
              <a:rPr lang="en-US" sz="1600" dirty="0"/>
              <a:t>OFM questions for response on our proposals</a:t>
            </a:r>
          </a:p>
          <a:p>
            <a:pPr marL="742950" lvl="1" indent="-285750">
              <a:buFont typeface="Arial" panose="020B0604020202020204" pitchFamily="34" charset="0"/>
              <a:buChar char="•"/>
            </a:pPr>
            <a:r>
              <a:rPr lang="en-US" sz="1600" dirty="0"/>
              <a:t>Gather sponsor signatures</a:t>
            </a:r>
            <a:br>
              <a:rPr lang="en-US" sz="1600" dirty="0"/>
            </a:br>
            <a:endParaRPr lang="en-US" sz="1600" dirty="0"/>
          </a:p>
        </p:txBody>
      </p:sp>
      <p:sp>
        <p:nvSpPr>
          <p:cNvPr id="8" name="Content Placeholder 7">
            <a:extLst>
              <a:ext uri="{FF2B5EF4-FFF2-40B4-BE49-F238E27FC236}">
                <a16:creationId xmlns:a16="http://schemas.microsoft.com/office/drawing/2014/main" id="{DEE5A377-FBBE-BAEA-1677-DB7F9B5C6608}"/>
              </a:ext>
            </a:extLst>
          </p:cNvPr>
          <p:cNvSpPr>
            <a:spLocks noGrp="1"/>
          </p:cNvSpPr>
          <p:nvPr>
            <p:ph sz="half" idx="1"/>
          </p:nvPr>
        </p:nvSpPr>
        <p:spPr/>
        <p:txBody>
          <a:bodyPr>
            <a:normAutofit/>
          </a:bodyPr>
          <a:lstStyle/>
          <a:p>
            <a:pPr marL="114300" indent="0">
              <a:buNone/>
            </a:pPr>
            <a:r>
              <a:rPr lang="en-US" sz="1600" b="1" dirty="0"/>
              <a:t>May: </a:t>
            </a:r>
          </a:p>
          <a:p>
            <a:pPr marL="742950" lvl="1" indent="-285750">
              <a:buFont typeface="Arial" panose="020B0604020202020204" pitchFamily="34" charset="0"/>
              <a:buChar char="•"/>
            </a:pPr>
            <a:r>
              <a:rPr lang="en-US" sz="1600" dirty="0"/>
              <a:t>Identify issues</a:t>
            </a:r>
          </a:p>
          <a:p>
            <a:pPr marL="742950" lvl="1" indent="-285750">
              <a:buFont typeface="Arial" panose="020B0604020202020204" pitchFamily="34" charset="0"/>
              <a:buChar char="•"/>
            </a:pPr>
            <a:r>
              <a:rPr lang="en-US" sz="1600" dirty="0"/>
              <a:t>Search for non-legislative solution</a:t>
            </a:r>
          </a:p>
          <a:p>
            <a:pPr marL="742950" lvl="1" indent="-285750"/>
            <a:r>
              <a:rPr lang="en-US" sz="1600" dirty="0"/>
              <a:t>Get feedback from interested parties </a:t>
            </a:r>
          </a:p>
          <a:p>
            <a:pPr marL="114300" indent="0">
              <a:buNone/>
            </a:pPr>
            <a:r>
              <a:rPr lang="en-US" sz="1600" b="1" dirty="0"/>
              <a:t>June:</a:t>
            </a:r>
          </a:p>
          <a:p>
            <a:pPr marL="742950" lvl="1" indent="-285750"/>
            <a:r>
              <a:rPr lang="en-US" sz="1600" dirty="0"/>
              <a:t>Brief executive committee on proposal</a:t>
            </a:r>
          </a:p>
          <a:p>
            <a:pPr marL="114300" indent="0">
              <a:buNone/>
            </a:pPr>
            <a:r>
              <a:rPr lang="en-US" sz="1600" b="1" dirty="0"/>
              <a:t>July: </a:t>
            </a:r>
          </a:p>
          <a:p>
            <a:pPr marL="742950" lvl="1" indent="-285750">
              <a:buFont typeface="Arial" panose="020B0604020202020204" pitchFamily="34" charset="0"/>
              <a:buChar char="•"/>
            </a:pPr>
            <a:r>
              <a:rPr lang="en-US" sz="1600" dirty="0"/>
              <a:t>Get formal approval from WMC</a:t>
            </a:r>
          </a:p>
          <a:p>
            <a:pPr marL="0" indent="0">
              <a:buNone/>
            </a:pPr>
            <a:r>
              <a:rPr lang="en-US" sz="1600" b="1" dirty="0"/>
              <a:t>August/September: </a:t>
            </a:r>
          </a:p>
          <a:p>
            <a:pPr marL="742950" lvl="1" indent="-285750"/>
            <a:r>
              <a:rPr lang="en-US" sz="1600" dirty="0"/>
              <a:t>More interested parties work</a:t>
            </a:r>
          </a:p>
          <a:p>
            <a:pPr marL="742950" lvl="1" indent="-285750"/>
            <a:r>
              <a:rPr lang="en-US" sz="1600" dirty="0"/>
              <a:t>Secure commitments of support</a:t>
            </a:r>
          </a:p>
          <a:p>
            <a:pPr marL="742950" lvl="1" indent="-285750">
              <a:buFont typeface="Arial" panose="020B0604020202020204" pitchFamily="34" charset="0"/>
              <a:buChar char="•"/>
            </a:pPr>
            <a:endParaRPr lang="en-US" dirty="0"/>
          </a:p>
          <a:p>
            <a:endParaRPr lang="en-US" dirty="0"/>
          </a:p>
        </p:txBody>
      </p:sp>
      <p:sp>
        <p:nvSpPr>
          <p:cNvPr id="7" name="Title 6">
            <a:extLst>
              <a:ext uri="{FF2B5EF4-FFF2-40B4-BE49-F238E27FC236}">
                <a16:creationId xmlns:a16="http://schemas.microsoft.com/office/drawing/2014/main" id="{DF378EA6-24B1-4226-310F-DA10B185F475}"/>
              </a:ext>
            </a:extLst>
          </p:cNvPr>
          <p:cNvSpPr>
            <a:spLocks noGrp="1"/>
          </p:cNvSpPr>
          <p:nvPr>
            <p:ph type="title"/>
          </p:nvPr>
        </p:nvSpPr>
        <p:spPr/>
        <p:txBody>
          <a:bodyPr>
            <a:normAutofit fontScale="90000"/>
          </a:bodyPr>
          <a:lstStyle/>
          <a:p>
            <a:r>
              <a:rPr lang="en-US" dirty="0"/>
              <a:t>WMC Legislation Development Timeline</a:t>
            </a:r>
          </a:p>
        </p:txBody>
      </p:sp>
    </p:spTree>
    <p:extLst>
      <p:ext uri="{BB962C8B-B14F-4D97-AF65-F5344CB8AC3E}">
        <p14:creationId xmlns:p14="http://schemas.microsoft.com/office/powerpoint/2010/main" val="256907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F2F622-0F16-B1EC-DC0F-A74C9042B551}"/>
              </a:ext>
            </a:extLst>
          </p:cNvPr>
          <p:cNvSpPr>
            <a:spLocks noGrp="1"/>
          </p:cNvSpPr>
          <p:nvPr>
            <p:ph sz="half" idx="1"/>
          </p:nvPr>
        </p:nvSpPr>
        <p:spPr>
          <a:xfrm>
            <a:off x="628650" y="2302330"/>
            <a:ext cx="7886700" cy="3874634"/>
          </a:xfrm>
        </p:spPr>
        <p:txBody>
          <a:bodyPr>
            <a:normAutofit/>
          </a:bodyPr>
          <a:lstStyle/>
          <a:p>
            <a:pPr>
              <a:buFont typeface="Arial" panose="020B0604020202020204" pitchFamily="34" charset="0"/>
              <a:buChar char="•"/>
            </a:pPr>
            <a:r>
              <a:rPr lang="en-US" dirty="0"/>
              <a:t>December:</a:t>
            </a:r>
          </a:p>
          <a:p>
            <a:pPr marL="742950" lvl="1" indent="-285750">
              <a:buFont typeface="Arial" panose="020B0604020202020204" pitchFamily="34" charset="0"/>
              <a:buChar char="•"/>
            </a:pPr>
            <a:r>
              <a:rPr lang="en-US" dirty="0"/>
              <a:t>OFM approval and inclusion in the Governor's budget.</a:t>
            </a:r>
          </a:p>
          <a:p>
            <a:pPr marL="742950" lvl="1" indent="-285750">
              <a:buFont typeface="Arial" panose="020B0604020202020204" pitchFamily="34" charset="0"/>
              <a:buChar char="•"/>
            </a:pPr>
            <a:r>
              <a:rPr lang="en-US" dirty="0"/>
              <a:t>If budget request, contact House and Senate fiscal staff and Chairs for notification and request inclusion in the House and Senate budgets.</a:t>
            </a:r>
          </a:p>
          <a:p>
            <a:pPr marL="742950" lvl="1" indent="-285750">
              <a:buFont typeface="Arial" panose="020B0604020202020204" pitchFamily="34" charset="0"/>
              <a:buChar char="•"/>
            </a:pPr>
            <a:r>
              <a:rPr lang="en-US" dirty="0"/>
              <a:t>Get more signatures if legislation.</a:t>
            </a:r>
          </a:p>
          <a:p>
            <a:pPr marL="742950" lvl="1" indent="-285750">
              <a:buFont typeface="Arial" panose="020B0604020202020204" pitchFamily="34" charset="0"/>
              <a:buChar char="•"/>
            </a:pPr>
            <a:r>
              <a:rPr lang="en-US" dirty="0"/>
              <a:t>If legislation, pre-file bill.</a:t>
            </a:r>
          </a:p>
          <a:p>
            <a:pPr>
              <a:buFont typeface="Arial" panose="020B0604020202020204" pitchFamily="34" charset="0"/>
              <a:buChar char="•"/>
            </a:pPr>
            <a:r>
              <a:rPr lang="en-US" dirty="0"/>
              <a:t>January:</a:t>
            </a:r>
          </a:p>
          <a:p>
            <a:pPr marL="742950" lvl="1" indent="-285750">
              <a:buFont typeface="Arial" panose="020B0604020202020204" pitchFamily="34" charset="0"/>
              <a:buChar char="•"/>
            </a:pPr>
            <a:r>
              <a:rPr lang="en-US" dirty="0"/>
              <a:t>Legislative session begins.</a:t>
            </a:r>
          </a:p>
          <a:p>
            <a:pPr marL="742950" lvl="1" indent="-285750">
              <a:buFont typeface="Arial" panose="020B0604020202020204" pitchFamily="34" charset="0"/>
              <a:buChar char="•"/>
            </a:pPr>
            <a:r>
              <a:rPr lang="en-US" dirty="0"/>
              <a:t>Governor's budget (including WMC ask) introduced.</a:t>
            </a:r>
          </a:p>
          <a:p>
            <a:pPr marL="742950" lvl="1" indent="-285750">
              <a:buFont typeface="Arial" panose="020B0604020202020204" pitchFamily="34" charset="0"/>
              <a:buChar char="•"/>
            </a:pPr>
            <a:r>
              <a:rPr lang="en-US" dirty="0"/>
              <a:t>House and Senate budget (hopefully including WMC) introduced.</a:t>
            </a:r>
          </a:p>
          <a:p>
            <a:endParaRPr lang="en-US" dirty="0"/>
          </a:p>
        </p:txBody>
      </p:sp>
      <p:sp>
        <p:nvSpPr>
          <p:cNvPr id="6" name="Title 5">
            <a:extLst>
              <a:ext uri="{FF2B5EF4-FFF2-40B4-BE49-F238E27FC236}">
                <a16:creationId xmlns:a16="http://schemas.microsoft.com/office/drawing/2014/main" id="{B0A4DFAA-8799-4559-59C4-F1B29C803F0F}"/>
              </a:ext>
            </a:extLst>
          </p:cNvPr>
          <p:cNvSpPr>
            <a:spLocks noGrp="1"/>
          </p:cNvSpPr>
          <p:nvPr>
            <p:ph type="title"/>
          </p:nvPr>
        </p:nvSpPr>
        <p:spPr/>
        <p:txBody>
          <a:bodyPr/>
          <a:lstStyle/>
          <a:p>
            <a:r>
              <a:rPr lang="en-US" dirty="0"/>
              <a:t>WMC’s Budget and the Legislature</a:t>
            </a:r>
          </a:p>
        </p:txBody>
      </p:sp>
    </p:spTree>
    <p:extLst>
      <p:ext uri="{BB962C8B-B14F-4D97-AF65-F5344CB8AC3E}">
        <p14:creationId xmlns:p14="http://schemas.microsoft.com/office/powerpoint/2010/main" val="421442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mployee orientation presentation">
  <a:themeElements>
    <a:clrScheme name="WMC Theme">
      <a:dk1>
        <a:srgbClr val="161718"/>
      </a:dk1>
      <a:lt1>
        <a:srgbClr val="FFFFFF"/>
      </a:lt1>
      <a:dk2>
        <a:srgbClr val="005293"/>
      </a:dk2>
      <a:lt2>
        <a:srgbClr val="E6E7E8"/>
      </a:lt2>
      <a:accent1>
        <a:srgbClr val="427730"/>
      </a:accent1>
      <a:accent2>
        <a:srgbClr val="161718"/>
      </a:accent2>
      <a:accent3>
        <a:srgbClr val="747678"/>
      </a:accent3>
      <a:accent4>
        <a:srgbClr val="E37222"/>
      </a:accent4>
      <a:accent5>
        <a:srgbClr val="F0AB00"/>
      </a:accent5>
      <a:accent6>
        <a:srgbClr val="A2AD00"/>
      </a:accent6>
      <a:hlink>
        <a:srgbClr val="0088CE"/>
      </a:hlink>
      <a:folHlink>
        <a:srgbClr val="0088CE"/>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ln>
          <a:solidFill>
            <a:schemeClr val="accent2"/>
          </a:solidFill>
        </a:ln>
      </a:spPr>
      <a:bodyPr wrap="square" rtlCol="0" anchor="ctr" anchorCtr="1">
        <a:sp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Lst>
    <a:ext uri="{05A4C25C-085E-4340-85A3-A5531E510DB2}">
      <thm15:themeFamily xmlns:thm15="http://schemas.microsoft.com/office/thememl/2012/main" name="Employee orientation presentation" id="{21BB5F3A-FB8F-4D29-A308-7BB54C4B2708}" vid="{C3E8461F-E06F-404D-9B43-1172DBAAB2F4}"/>
    </a:ext>
  </a:extLst>
</a:theme>
</file>

<file path=ppt/theme/theme2.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D953195-3BD2-40A3-853F-0F81D16947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1632</Words>
  <Application>Microsoft Office PowerPoint</Application>
  <PresentationFormat>On-screen Show (4:3)</PresentationFormat>
  <Paragraphs>166</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Bitter</vt:lpstr>
      <vt:lpstr>Calibri</vt:lpstr>
      <vt:lpstr>Corbel</vt:lpstr>
      <vt:lpstr>Employee orientation presentation</vt:lpstr>
      <vt:lpstr>2025 Legislative Session: Post Mortem </vt:lpstr>
      <vt:lpstr>WMC  and Session Involvement</vt:lpstr>
      <vt:lpstr>Laws and Regulations</vt:lpstr>
      <vt:lpstr>Concepts that the WMC tracks</vt:lpstr>
      <vt:lpstr>            2025 Legislative Leadership</vt:lpstr>
      <vt:lpstr>2024 and 2025 Bills  To look up bills visit : leg.wa.gov</vt:lpstr>
      <vt:lpstr>WMC Supported Legislation Passed</vt:lpstr>
      <vt:lpstr>WMC Legislation Development Timeline</vt:lpstr>
      <vt:lpstr>WMC’s Budget and the Legislature</vt:lpstr>
      <vt:lpstr>WMC Budget Details (legislative)</vt:lpstr>
      <vt:lpstr>WMC Legislative Concepts for 2026</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2017-02-13T16:22:01Z</dcterms:created>
  <dcterms:modified xsi:type="dcterms:W3CDTF">2025-05-06T23:22:25Z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TC034605149991</vt:lpwstr>
  </property>
  <property fmtid="{D5CDD505-2E9C-101B-9397-08002B2CF9AE}" pid="3" name="MSIP_Label_1520fa42-cf58-4c22-8b93-58cf1d3bd1cb_Enabled">
    <vt:lpwstr>true</vt:lpwstr>
  </property>
  <property fmtid="{D5CDD505-2E9C-101B-9397-08002B2CF9AE}" pid="4" name="MSIP_Label_1520fa42-cf58-4c22-8b93-58cf1d3bd1cb_SetDate">
    <vt:lpwstr>2022-08-22T16:34:43Z</vt:lpwstr>
  </property>
  <property fmtid="{D5CDD505-2E9C-101B-9397-08002B2CF9AE}" pid="5" name="MSIP_Label_1520fa42-cf58-4c22-8b93-58cf1d3bd1cb_Method">
    <vt:lpwstr>Privileged</vt:lpwstr>
  </property>
  <property fmtid="{D5CDD505-2E9C-101B-9397-08002B2CF9AE}" pid="6" name="MSIP_Label_1520fa42-cf58-4c22-8b93-58cf1d3bd1cb_Name">
    <vt:lpwstr>Public Information</vt:lpwstr>
  </property>
  <property fmtid="{D5CDD505-2E9C-101B-9397-08002B2CF9AE}" pid="7" name="MSIP_Label_1520fa42-cf58-4c22-8b93-58cf1d3bd1cb_SiteId">
    <vt:lpwstr>11d0e217-264e-400a-8ba0-57dcc127d72d</vt:lpwstr>
  </property>
  <property fmtid="{D5CDD505-2E9C-101B-9397-08002B2CF9AE}" pid="8" name="MSIP_Label_1520fa42-cf58-4c22-8b93-58cf1d3bd1cb_ActionId">
    <vt:lpwstr>3cc684ff-db3a-41ea-ac6d-e53d3ca3612a</vt:lpwstr>
  </property>
  <property fmtid="{D5CDD505-2E9C-101B-9397-08002B2CF9AE}" pid="9" name="MSIP_Label_1520fa42-cf58-4c22-8b93-58cf1d3bd1cb_ContentBits">
    <vt:lpwstr>0</vt:lpwstr>
  </property>
</Properties>
</file>